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8"/>
  </p:notesMasterIdLst>
  <p:sldIdLst>
    <p:sldId id="256" r:id="rId6"/>
    <p:sldId id="258" r:id="rId7"/>
    <p:sldId id="261" r:id="rId8"/>
    <p:sldId id="289" r:id="rId9"/>
    <p:sldId id="264" r:id="rId10"/>
    <p:sldId id="290" r:id="rId11"/>
    <p:sldId id="291" r:id="rId12"/>
    <p:sldId id="302" r:id="rId13"/>
    <p:sldId id="303" r:id="rId14"/>
    <p:sldId id="304" r:id="rId15"/>
    <p:sldId id="305" r:id="rId16"/>
    <p:sldId id="306" r:id="rId17"/>
    <p:sldId id="311" r:id="rId18"/>
    <p:sldId id="308" r:id="rId19"/>
    <p:sldId id="307" r:id="rId20"/>
    <p:sldId id="313" r:id="rId21"/>
    <p:sldId id="314" r:id="rId22"/>
    <p:sldId id="309" r:id="rId23"/>
    <p:sldId id="312" r:id="rId24"/>
    <p:sldId id="310" r:id="rId25"/>
    <p:sldId id="301"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5434AB-C8A3-40D4-ADBD-A94073308D0B}">
          <p14:sldIdLst>
            <p14:sldId id="256"/>
            <p14:sldId id="258"/>
            <p14:sldId id="261"/>
            <p14:sldId id="289"/>
            <p14:sldId id="264"/>
            <p14:sldId id="290"/>
            <p14:sldId id="291"/>
            <p14:sldId id="302"/>
            <p14:sldId id="303"/>
            <p14:sldId id="304"/>
            <p14:sldId id="305"/>
          </p14:sldIdLst>
        </p14:section>
        <p14:section name="Untitled Section" id="{3E06F762-60C5-44F5-9F47-9B1C8BC3F849}">
          <p14:sldIdLst>
            <p14:sldId id="306"/>
            <p14:sldId id="311"/>
            <p14:sldId id="308"/>
            <p14:sldId id="307"/>
            <p14:sldId id="313"/>
            <p14:sldId id="314"/>
            <p14:sldId id="309"/>
            <p14:sldId id="312"/>
            <p14:sldId id="310"/>
            <p14:sldId id="301"/>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5"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7C8C0-1AE0-4607-B1D5-A51947A5259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7B436977-4BC3-439B-BA6F-771328275124}" type="pres">
      <dgm:prSet presAssocID="{E867C8C0-1AE0-4607-B1D5-A51947A52591}" presName="linearFlow" presStyleCnt="0">
        <dgm:presLayoutVars>
          <dgm:dir/>
          <dgm:animLvl val="lvl"/>
          <dgm:resizeHandles val="exact"/>
        </dgm:presLayoutVars>
      </dgm:prSet>
      <dgm:spPr/>
    </dgm:pt>
  </dgm:ptLst>
  <dgm:cxnLst>
    <dgm:cxn modelId="{53578ACF-28CF-4D63-BBF3-CC6CF334FBCD}" type="presOf" srcId="{E867C8C0-1AE0-4607-B1D5-A51947A52591}" destId="{7B436977-4BC3-439B-BA6F-771328275124}" srcOrd="0"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F27EB-9D15-4D45-8486-AAF3229C4268}" type="datetimeFigureOut">
              <a:rPr lang="en-IN" smtClean="0"/>
              <a:t>14-06-2022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CD1CC-15D8-4CDE-A9AE-4412AE166F2B}" type="slidenum">
              <a:rPr lang="en-IN" smtClean="0"/>
              <a:t>‹#›</a:t>
            </a:fld>
            <a:endParaRPr lang="en-IN"/>
          </a:p>
        </p:txBody>
      </p:sp>
    </p:spTree>
    <p:extLst>
      <p:ext uri="{BB962C8B-B14F-4D97-AF65-F5344CB8AC3E}">
        <p14:creationId xmlns:p14="http://schemas.microsoft.com/office/powerpoint/2010/main" val="293660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DD94-5A1F-4E7A-8CDC-74A28143E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280649-54E6-4785-901B-BEB82A5B4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989870-6AF5-4F7E-B208-BE00A36897F2}"/>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5" name="Footer Placeholder 4">
            <a:extLst>
              <a:ext uri="{FF2B5EF4-FFF2-40B4-BE49-F238E27FC236}">
                <a16:creationId xmlns:a16="http://schemas.microsoft.com/office/drawing/2014/main" id="{C89FAE0F-35D3-46BB-8AF5-D55160554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DD430-9AE1-4198-BC32-394E643FE058}"/>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94471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41E0-705D-4D95-83DC-A9FC9F070A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9FD9C4-2C2A-4405-9EAB-4FAA241702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E97797-459D-4501-B7A0-3AA8DC6BA468}"/>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5" name="Footer Placeholder 4">
            <a:extLst>
              <a:ext uri="{FF2B5EF4-FFF2-40B4-BE49-F238E27FC236}">
                <a16:creationId xmlns:a16="http://schemas.microsoft.com/office/drawing/2014/main" id="{08D422AD-B346-4B79-B411-370838BC00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22515-893B-4E1E-964E-6EF11CC9EA3C}"/>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04990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5AA4B-D8E2-4AAC-B2BC-79FEC232C7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F34797-1546-409A-9487-153532D53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38C90-7DB0-4141-A55E-1F9842B64AAA}"/>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5" name="Footer Placeholder 4">
            <a:extLst>
              <a:ext uri="{FF2B5EF4-FFF2-40B4-BE49-F238E27FC236}">
                <a16:creationId xmlns:a16="http://schemas.microsoft.com/office/drawing/2014/main" id="{64B453F0-AB8B-4696-A0B4-22136889A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B0B860-AC48-4F23-ADD2-1BFF8EACEA8B}"/>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3697335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918F0DA9-0353-403D-9C45-9D17DEFD7438}" type="datetimeFigureOut">
              <a:rPr lang="en-US" smtClean="0"/>
              <a:pPr/>
              <a:t>6/14/2022</a:t>
            </a:fld>
            <a:endParaRPr lang="en-IN"/>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229548434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918F0DA9-0353-403D-9C45-9D17DEFD7438}" type="datetimeFigureOut">
              <a:rPr lang="en-US" smtClean="0"/>
              <a:pPr/>
              <a:t>6/14/2022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558993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918F0DA9-0353-403D-9C45-9D17DEFD7438}" type="datetimeFigureOut">
              <a:rPr lang="en-US" smtClean="0"/>
              <a:pPr/>
              <a:t>6/14/2022</a:t>
            </a:fld>
            <a:endParaRPr lang="en-IN"/>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D8E56E81-5818-4AC0-B00C-507936559B95}"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extLst>
      <p:ext uri="{BB962C8B-B14F-4D97-AF65-F5344CB8AC3E}">
        <p14:creationId xmlns:p14="http://schemas.microsoft.com/office/powerpoint/2010/main" val="1073135543"/>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918F0DA9-0353-403D-9C45-9D17DEFD7438}" type="datetimeFigureOut">
              <a:rPr lang="en-US" smtClean="0"/>
              <a:pPr/>
              <a:t>6/14/2022</a:t>
            </a:fld>
            <a:endParaRPr lang="en-IN"/>
          </a:p>
        </p:txBody>
      </p:sp>
      <p:sp>
        <p:nvSpPr>
          <p:cNvPr id="10" name="Slide Number Placeholder 9"/>
          <p:cNvSpPr>
            <a:spLocks noGrp="1"/>
          </p:cNvSpPr>
          <p:nvPr>
            <p:ph type="sldNum" sz="quarter" idx="16"/>
          </p:nvPr>
        </p:nvSpPr>
        <p:spPr/>
        <p:txBody>
          <a:bodyPr rtlCol="0"/>
          <a:lstStyle/>
          <a:p>
            <a:fld id="{D8E56E81-5818-4AC0-B00C-507936559B95}"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extLst>
      <p:ext uri="{BB962C8B-B14F-4D97-AF65-F5344CB8AC3E}">
        <p14:creationId xmlns:p14="http://schemas.microsoft.com/office/powerpoint/2010/main" val="410943409"/>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918F0DA9-0353-403D-9C45-9D17DEFD7438}" type="datetimeFigureOut">
              <a:rPr lang="en-US" smtClean="0"/>
              <a:pPr/>
              <a:t>6/14/2022</a:t>
            </a:fld>
            <a:endParaRPr lang="en-IN"/>
          </a:p>
        </p:txBody>
      </p:sp>
      <p:sp>
        <p:nvSpPr>
          <p:cNvPr id="12" name="Slide Number Placeholder 11"/>
          <p:cNvSpPr>
            <a:spLocks noGrp="1"/>
          </p:cNvSpPr>
          <p:nvPr>
            <p:ph type="sldNum" sz="quarter" idx="16"/>
          </p:nvPr>
        </p:nvSpPr>
        <p:spPr/>
        <p:txBody>
          <a:bodyPr rtlCol="0"/>
          <a:lstStyle/>
          <a:p>
            <a:fld id="{D8E56E81-5818-4AC0-B00C-507936559B95}"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266304711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18F0DA9-0353-403D-9C45-9D17DEFD7438}" type="datetimeFigureOut">
              <a:rPr lang="en-US" smtClean="0"/>
              <a:pPr/>
              <a:t>6/14/2022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4102560810"/>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F0DA9-0353-403D-9C45-9D17DEFD7438}" type="datetimeFigureOut">
              <a:rPr lang="en-US" smtClean="0"/>
              <a:pPr/>
              <a:t>6/14/2022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301062224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918F0DA9-0353-403D-9C45-9D17DEFD7438}" type="datetimeFigureOut">
              <a:rPr lang="en-US" smtClean="0"/>
              <a:pPr/>
              <a:t>6/14/2022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8409956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1CAC-8BB7-4CE9-938A-C3E0CF8F6E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B0D82-7C1C-4033-B9B6-7AB23D193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778C3C-358E-4295-9317-2F0A83033624}"/>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5" name="Footer Placeholder 4">
            <a:extLst>
              <a:ext uri="{FF2B5EF4-FFF2-40B4-BE49-F238E27FC236}">
                <a16:creationId xmlns:a16="http://schemas.microsoft.com/office/drawing/2014/main" id="{D63455E3-0F59-4D8B-BD20-5470C5FF83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0E3D53-9966-4369-B5C2-8A99B50DA01C}"/>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016200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918F0DA9-0353-403D-9C45-9D17DEFD7438}" type="datetimeFigureOut">
              <a:rPr lang="en-US" smtClean="0"/>
              <a:pPr/>
              <a:t>6/14/2022</a:t>
            </a:fld>
            <a:endParaRPr lang="en-IN"/>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D8E56E81-5818-4AC0-B00C-507936559B95}" type="slidenum">
              <a:rPr lang="en-IN" smtClean="0"/>
              <a:pPr/>
              <a:t>‹#›</a:t>
            </a:fld>
            <a:endParaRPr lang="en-IN"/>
          </a:p>
        </p:txBody>
      </p:sp>
      <p:sp>
        <p:nvSpPr>
          <p:cNvPr id="14" name="Footer Placeholder 13"/>
          <p:cNvSpPr>
            <a:spLocks noGrp="1"/>
          </p:cNvSpPr>
          <p:nvPr>
            <p:ph type="ftr" sz="quarter" idx="12"/>
          </p:nvPr>
        </p:nvSpPr>
        <p:spPr>
          <a:xfrm>
            <a:off x="2133600" y="6248207"/>
            <a:ext cx="6096000" cy="365125"/>
          </a:xfrm>
        </p:spPr>
        <p:txBody>
          <a:bodyPr rtlCol="0"/>
          <a:lstStyle/>
          <a:p>
            <a:endParaRPr lang="en-IN"/>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p>
        </p:txBody>
      </p:sp>
    </p:spTree>
    <p:extLst>
      <p:ext uri="{BB962C8B-B14F-4D97-AF65-F5344CB8AC3E}">
        <p14:creationId xmlns:p14="http://schemas.microsoft.com/office/powerpoint/2010/main" val="169298983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8F0DA9-0353-403D-9C45-9D17DEFD7438}" type="datetimeFigureOut">
              <a:rPr lang="en-US" smtClean="0"/>
              <a:pPr/>
              <a:t>6/14/2022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E56E81-5818-4AC0-B00C-507936559B95}" type="slidenum">
              <a:rPr lang="en-IN" smtClean="0"/>
              <a:pPr/>
              <a:t>‹#›</a:t>
            </a:fld>
            <a:endParaRPr lang="en-IN"/>
          </a:p>
        </p:txBody>
      </p:sp>
    </p:spTree>
    <p:extLst>
      <p:ext uri="{BB962C8B-B14F-4D97-AF65-F5344CB8AC3E}">
        <p14:creationId xmlns:p14="http://schemas.microsoft.com/office/powerpoint/2010/main" val="260148858"/>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918F0DA9-0353-403D-9C45-9D17DEFD7438}" type="datetimeFigureOut">
              <a:rPr lang="en-US" smtClean="0"/>
              <a:pPr/>
              <a:t>6/14/2022</a:t>
            </a:fld>
            <a:endParaRPr lang="en-IN"/>
          </a:p>
        </p:txBody>
      </p:sp>
      <p:sp>
        <p:nvSpPr>
          <p:cNvPr id="5" name="Footer Placeholder 4"/>
          <p:cNvSpPr>
            <a:spLocks noGrp="1"/>
          </p:cNvSpPr>
          <p:nvPr>
            <p:ph type="ftr" sz="quarter" idx="11"/>
          </p:nvPr>
        </p:nvSpPr>
        <p:spPr>
          <a:xfrm>
            <a:off x="609602" y="6248208"/>
            <a:ext cx="7431311" cy="365125"/>
          </a:xfrm>
        </p:spPr>
        <p:txBody>
          <a:bodyPr/>
          <a:lstStyle/>
          <a:p>
            <a:endParaRPr lang="en-IN"/>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D8E56E81-5818-4AC0-B00C-507936559B95}" type="slidenum">
              <a:rPr lang="en-IN" smtClean="0"/>
              <a:pPr/>
              <a:t>‹#›</a:t>
            </a:fld>
            <a:endParaRPr lang="en-IN"/>
          </a:p>
        </p:txBody>
      </p:sp>
    </p:spTree>
    <p:extLst>
      <p:ext uri="{BB962C8B-B14F-4D97-AF65-F5344CB8AC3E}">
        <p14:creationId xmlns:p14="http://schemas.microsoft.com/office/powerpoint/2010/main" val="18503655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0AC3-12F6-4FA7-86F6-D1CEAD336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0E3E0F-8D6E-4571-96DB-8B6FC13707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127A6-930B-4640-91A7-E3493ECCEA0F}"/>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5" name="Footer Placeholder 4">
            <a:extLst>
              <a:ext uri="{FF2B5EF4-FFF2-40B4-BE49-F238E27FC236}">
                <a16:creationId xmlns:a16="http://schemas.microsoft.com/office/drawing/2014/main" id="{8AB42B2F-165A-4301-ACE4-08668AF97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F644AC-2AD0-4B5C-B363-2CD181CD24E3}"/>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20846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2F42-0936-4B2E-9E50-954F7B5EDB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51CBA5-6725-4F15-A09A-157C80A807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6BFEA1-CABF-4A51-95F5-C13024138B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4C5149-38AB-4FDB-9C91-24AE162AFA9B}"/>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6" name="Footer Placeholder 5">
            <a:extLst>
              <a:ext uri="{FF2B5EF4-FFF2-40B4-BE49-F238E27FC236}">
                <a16:creationId xmlns:a16="http://schemas.microsoft.com/office/drawing/2014/main" id="{72BD85AA-C922-4978-8033-1CC942719A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07DD52-32C6-4487-BD97-45C33F73D845}"/>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6477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2B66-A916-4CE9-8A66-122F1D7BA4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48A295-7C35-42CB-B066-54E065052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103D13-07B5-4663-900A-FE1961EE56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82C4C6-9144-4C89-8369-42F627C6A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12E214-24CA-4A1C-85BE-FA29939E5E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872363-33BB-4A56-AF17-8CC52851C4FE}"/>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8" name="Footer Placeholder 7">
            <a:extLst>
              <a:ext uri="{FF2B5EF4-FFF2-40B4-BE49-F238E27FC236}">
                <a16:creationId xmlns:a16="http://schemas.microsoft.com/office/drawing/2014/main" id="{4DB4AFFC-ABB4-4E52-8B63-2BF24CE748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4EE0F3-F5DA-415B-88AA-2FB2EB1F40F7}"/>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3138785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9F88-25DF-4593-B02E-5EFECDDBCD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5DC7F2-1BE8-468D-9A65-475A2D86DB81}"/>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4" name="Footer Placeholder 3">
            <a:extLst>
              <a:ext uri="{FF2B5EF4-FFF2-40B4-BE49-F238E27FC236}">
                <a16:creationId xmlns:a16="http://schemas.microsoft.com/office/drawing/2014/main" id="{17785E17-F47C-499B-845D-304F0E9D4E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6C08C0-281C-4326-8BFC-9C1B209CC273}"/>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00860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E04F2-AFB7-4FF6-AC6C-2DEA5AA6EC48}"/>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3" name="Footer Placeholder 2">
            <a:extLst>
              <a:ext uri="{FF2B5EF4-FFF2-40B4-BE49-F238E27FC236}">
                <a16:creationId xmlns:a16="http://schemas.microsoft.com/office/drawing/2014/main" id="{5DE70582-9B82-4AE7-B8EC-1FF1A474B2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C95614-EE89-4026-806A-ADF911F95152}"/>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606765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8B90-E1C0-46EB-A67E-A64D5578C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2BCA53-7175-43EE-A7D8-E73A81CBD6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D86979-B030-4938-B212-31A06FEB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C4E5E-4F8C-4EB3-8EF3-EA703D01E46F}"/>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6" name="Footer Placeholder 5">
            <a:extLst>
              <a:ext uri="{FF2B5EF4-FFF2-40B4-BE49-F238E27FC236}">
                <a16:creationId xmlns:a16="http://schemas.microsoft.com/office/drawing/2014/main" id="{E190F1D0-122A-458E-826D-F0584D3ADF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F2E05A-178D-418D-A8DE-7235E29C66C4}"/>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360559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5DAB-32B8-4678-A256-FE90972D7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B51A5F-F799-4F45-8BDC-2B7A2A19E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81292-5205-427F-93E7-133B55410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A8E40-51B6-4F19-9B7F-BA62E9375BC1}"/>
              </a:ext>
            </a:extLst>
          </p:cNvPr>
          <p:cNvSpPr>
            <a:spLocks noGrp="1"/>
          </p:cNvSpPr>
          <p:nvPr>
            <p:ph type="dt" sz="half" idx="10"/>
          </p:nvPr>
        </p:nvSpPr>
        <p:spPr/>
        <p:txBody>
          <a:bodyPr/>
          <a:lstStyle/>
          <a:p>
            <a:fld id="{61FFD72F-83CC-42AC-9F73-4B52C1BB1C77}" type="datetimeFigureOut">
              <a:rPr lang="en-IN" smtClean="0"/>
              <a:t>14-06-2022</a:t>
            </a:fld>
            <a:endParaRPr lang="en-IN"/>
          </a:p>
        </p:txBody>
      </p:sp>
      <p:sp>
        <p:nvSpPr>
          <p:cNvPr id="6" name="Footer Placeholder 5">
            <a:extLst>
              <a:ext uri="{FF2B5EF4-FFF2-40B4-BE49-F238E27FC236}">
                <a16:creationId xmlns:a16="http://schemas.microsoft.com/office/drawing/2014/main" id="{8BDA01A6-CF3F-4D1A-8605-231F41D89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E3E1B3-6182-43EC-A592-4C245AB890DE}"/>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86562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072B4-FEFE-44A9-B56F-67D99E8F2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40C4C1-2C65-415D-B3F9-4A89F163E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D99B1F-85E2-4459-81A9-86FBA0C67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FD72F-83CC-42AC-9F73-4B52C1BB1C77}" type="datetimeFigureOut">
              <a:rPr lang="en-IN" smtClean="0"/>
              <a:t>14-06-2022</a:t>
            </a:fld>
            <a:endParaRPr lang="en-IN"/>
          </a:p>
        </p:txBody>
      </p:sp>
      <p:sp>
        <p:nvSpPr>
          <p:cNvPr id="5" name="Footer Placeholder 4">
            <a:extLst>
              <a:ext uri="{FF2B5EF4-FFF2-40B4-BE49-F238E27FC236}">
                <a16:creationId xmlns:a16="http://schemas.microsoft.com/office/drawing/2014/main" id="{4717E7B0-073C-414B-8111-DAA18A7DA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FC5648-A967-4EF9-B682-400BA9627D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93E6A-FC07-4CB5-9A9C-0362CB5BE11F}" type="slidenum">
              <a:rPr lang="en-IN" smtClean="0"/>
              <a:t>‹#›</a:t>
            </a:fld>
            <a:endParaRPr lang="en-IN"/>
          </a:p>
        </p:txBody>
      </p:sp>
    </p:spTree>
    <p:extLst>
      <p:ext uri="{BB962C8B-B14F-4D97-AF65-F5344CB8AC3E}">
        <p14:creationId xmlns:p14="http://schemas.microsoft.com/office/powerpoint/2010/main" val="749920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918F0DA9-0353-403D-9C45-9D17DEFD7438}" type="datetimeFigureOut">
              <a:rPr lang="en-US" smtClean="0"/>
              <a:pPr/>
              <a:t>6/14/2022</a:t>
            </a:fld>
            <a:endParaRPr lang="en-IN"/>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231289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logojoy.com/" TargetMode="External"/><Relationship Id="rId2" Type="http://schemas.openxmlformats.org/officeDocument/2006/relationships/hyperlink" Target="https://www.academia.edu/" TargetMode="External"/><Relationship Id="rId1" Type="http://schemas.openxmlformats.org/officeDocument/2006/relationships/slideLayout" Target="../slideLayouts/slideLayout13.xml"/><Relationship Id="rId6" Type="http://schemas.openxmlformats.org/officeDocument/2006/relationships/hyperlink" Target="https://www.slideshare.net/" TargetMode="External"/><Relationship Id="rId5" Type="http://schemas.openxmlformats.org/officeDocument/2006/relationships/hyperlink" Target="http://www.scribd.com/" TargetMode="External"/><Relationship Id="rId4" Type="http://schemas.openxmlformats.org/officeDocument/2006/relationships/hyperlink" Target="http://www.lucidchart.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13A2-DFD3-4782-B646-6171B3CA3056}"/>
              </a:ext>
            </a:extLst>
          </p:cNvPr>
          <p:cNvSpPr>
            <a:spLocks noGrp="1"/>
          </p:cNvSpPr>
          <p:nvPr>
            <p:ph type="ctrTitle"/>
          </p:nvPr>
        </p:nvSpPr>
        <p:spPr>
          <a:xfrm>
            <a:off x="1524000" y="1122363"/>
            <a:ext cx="9144000" cy="1739709"/>
          </a:xfrm>
        </p:spPr>
        <p:txBody>
          <a:bodyPr>
            <a:normAutofit/>
          </a:bodyPr>
          <a:lstStyle/>
          <a:p>
            <a:r>
              <a:rPr lang="en-US" sz="4800" b="1" dirty="0" err="1">
                <a:solidFill>
                  <a:schemeClr val="tx2">
                    <a:lumMod val="75000"/>
                  </a:schemeClr>
                </a:solidFill>
              </a:rPr>
              <a:t>Bananoz</a:t>
            </a:r>
            <a:r>
              <a:rPr lang="en-US" sz="4800" b="1" dirty="0">
                <a:solidFill>
                  <a:schemeClr val="tx2">
                    <a:lumMod val="75000"/>
                  </a:schemeClr>
                </a:solidFill>
              </a:rPr>
              <a:t> Shopping Site</a:t>
            </a:r>
            <a:endParaRPr lang="en-US"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4468282-E7EC-49DC-82D6-4436F0258AD8}"/>
              </a:ext>
            </a:extLst>
          </p:cNvPr>
          <p:cNvSpPr>
            <a:spLocks noGrp="1"/>
          </p:cNvSpPr>
          <p:nvPr>
            <p:ph type="subTitle" idx="1"/>
          </p:nvPr>
        </p:nvSpPr>
        <p:spPr>
          <a:xfrm>
            <a:off x="1659989" y="3413760"/>
            <a:ext cx="9008011" cy="2117115"/>
          </a:xfrm>
        </p:spPr>
        <p:txBody>
          <a:bodyPr vert="horz" lIns="91440" tIns="45720" rIns="91440" bIns="45720" rtlCol="0" anchor="t">
            <a:normAutofit/>
          </a:bodyPr>
          <a:lstStyle/>
          <a:p>
            <a:r>
              <a:rPr lang="en-US" sz="2000" dirty="0">
                <a:latin typeface="Times New Roman"/>
                <a:cs typeface="Times New Roman"/>
              </a:rPr>
              <a:t>		Prepared By: Chaitanya Rajendra Patil</a:t>
            </a:r>
            <a:r>
              <a:rPr lang="en-IN" sz="2000" dirty="0">
                <a:latin typeface="Times New Roman"/>
                <a:cs typeface="Times New Roman"/>
              </a:rPr>
              <a:t>					</a:t>
            </a:r>
          </a:p>
        </p:txBody>
      </p:sp>
    </p:spTree>
    <p:extLst>
      <p:ext uri="{BB962C8B-B14F-4D97-AF65-F5344CB8AC3E}">
        <p14:creationId xmlns:p14="http://schemas.microsoft.com/office/powerpoint/2010/main" val="163629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CBC0-BBFC-45A8-BC34-D41CE3B4364D}"/>
              </a:ext>
            </a:extLst>
          </p:cNvPr>
          <p:cNvSpPr>
            <a:spLocks noGrp="1"/>
          </p:cNvSpPr>
          <p:nvPr>
            <p:ph type="title"/>
          </p:nvPr>
        </p:nvSpPr>
        <p:spPr/>
        <p:txBody>
          <a:bodyPr/>
          <a:lstStyle/>
          <a:p>
            <a:r>
              <a:rPr lang="en-IN" sz="4400" b="1" dirty="0">
                <a:latin typeface="Times New Roman" pitchFamily="18" charset="0"/>
                <a:cs typeface="Times New Roman" pitchFamily="18" charset="0"/>
              </a:rPr>
              <a:t>System Analysis</a:t>
            </a:r>
            <a:endParaRPr lang="en-US" b="1" dirty="0"/>
          </a:p>
        </p:txBody>
      </p:sp>
      <p:sp>
        <p:nvSpPr>
          <p:cNvPr id="3" name="Content Placeholder 2">
            <a:extLst>
              <a:ext uri="{FF2B5EF4-FFF2-40B4-BE49-F238E27FC236}">
                <a16:creationId xmlns:a16="http://schemas.microsoft.com/office/drawing/2014/main" id="{D4EA6052-A913-42DE-923E-36C1A2239651}"/>
              </a:ext>
            </a:extLst>
          </p:cNvPr>
          <p:cNvSpPr>
            <a:spLocks noGrp="1"/>
          </p:cNvSpPr>
          <p:nvPr>
            <p:ph sz="quarter" idx="1"/>
          </p:nvPr>
        </p:nvSpPr>
        <p:spPr/>
        <p:txBody>
          <a:bodyPr>
            <a:normAutofit/>
          </a:bodyPr>
          <a:lstStyle/>
          <a:p>
            <a:pPr marL="0" marR="0" lvl="0" indent="0">
              <a:lnSpc>
                <a:spcPts val="1500"/>
              </a:lnSpc>
              <a:spcBef>
                <a:spcPts val="0"/>
              </a:spcBef>
              <a:spcAft>
                <a:spcPts val="0"/>
              </a:spcAft>
              <a:buNone/>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a:buFont typeface="Wingdings" panose="05000000000000000000" pitchFamily="2" charset="2"/>
              <a:buChar char="Ø"/>
            </a:pPr>
            <a:r>
              <a:rPr lang="en-US" sz="3200" dirty="0"/>
              <a:t>Old technologies used.</a:t>
            </a:r>
          </a:p>
          <a:p>
            <a:pPr>
              <a:buFont typeface="Wingdings" panose="05000000000000000000" pitchFamily="2" charset="2"/>
              <a:buChar char="Ø"/>
            </a:pPr>
            <a:r>
              <a:rPr lang="en-US" sz="3200" dirty="0"/>
              <a:t>Several bugs and errors in the website.</a:t>
            </a:r>
          </a:p>
          <a:p>
            <a:pPr>
              <a:buFont typeface="Wingdings" panose="05000000000000000000" pitchFamily="2" charset="2"/>
              <a:buChar char="Ø"/>
            </a:pPr>
            <a:r>
              <a:rPr lang="en-US" sz="3200" dirty="0"/>
              <a:t>Slow performance.</a:t>
            </a:r>
          </a:p>
          <a:p>
            <a:pPr>
              <a:buFont typeface="Wingdings" panose="05000000000000000000" pitchFamily="2" charset="2"/>
              <a:buChar char="Ø"/>
            </a:pPr>
            <a:r>
              <a:rPr lang="en-US" sz="3200" dirty="0"/>
              <a:t>Less features.</a:t>
            </a:r>
            <a:endParaRPr lang="en-US" sz="3200" dirty="0">
              <a:effectLst/>
              <a:ea typeface="Cambria" panose="02040503050406030204" pitchFamily="18" charset="0"/>
              <a:cs typeface="Times New Roman" panose="02020603050405020304" pitchFamily="18" charset="0"/>
            </a:endParaRPr>
          </a:p>
          <a:p>
            <a:pPr>
              <a:buFont typeface="Wingdings" panose="05000000000000000000" pitchFamily="2" charset="2"/>
              <a:buChar char="Ø"/>
            </a:pPr>
            <a:r>
              <a:rPr lang="en-US" sz="3200" dirty="0"/>
              <a:t>Redesign the website to make it look modern and attractive.</a:t>
            </a:r>
          </a:p>
          <a:p>
            <a:pPr>
              <a:buFont typeface="Wingdings" panose="05000000000000000000" pitchFamily="2" charset="2"/>
              <a:buChar char="Ø"/>
            </a:pPr>
            <a:r>
              <a:rPr lang="en-US" sz="3200" dirty="0"/>
              <a:t>Added new feature where in a store is automatically created once the user register to the </a:t>
            </a:r>
            <a:r>
              <a:rPr lang="en-US" sz="3200" dirty="0" err="1"/>
              <a:t>Bananoz</a:t>
            </a:r>
            <a:r>
              <a:rPr lang="en-US" dirty="0"/>
              <a:t>.</a:t>
            </a:r>
          </a:p>
        </p:txBody>
      </p:sp>
    </p:spTree>
    <p:extLst>
      <p:ext uri="{BB962C8B-B14F-4D97-AF65-F5344CB8AC3E}">
        <p14:creationId xmlns:p14="http://schemas.microsoft.com/office/powerpoint/2010/main" val="321794570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ABE5-A63A-467E-B88D-ADDDE9B7BC3E}"/>
              </a:ext>
            </a:extLst>
          </p:cNvPr>
          <p:cNvSpPr>
            <a:spLocks noGrp="1"/>
          </p:cNvSpPr>
          <p:nvPr>
            <p:ph type="title"/>
          </p:nvPr>
        </p:nvSpPr>
        <p:spPr>
          <a:xfrm>
            <a:off x="515112" y="676656"/>
            <a:ext cx="10871200" cy="694944"/>
          </a:xfrm>
        </p:spPr>
        <p:txBody>
          <a:bodyPr>
            <a:normAutofit fontScale="90000"/>
          </a:bodyPr>
          <a:lstStyle/>
          <a:p>
            <a:r>
              <a:rPr lang="en-IN" sz="4400" b="1" dirty="0">
                <a:latin typeface="Times New Roman" pitchFamily="18" charset="0"/>
                <a:cs typeface="Times New Roman" pitchFamily="18" charset="0"/>
              </a:rPr>
              <a:t>Tools and Technology for Implementation</a:t>
            </a:r>
            <a:br>
              <a:rPr lang="en-IN" sz="4400" dirty="0">
                <a:latin typeface="Times New Roman" pitchFamily="18" charset="0"/>
                <a:cs typeface="Times New Roman" pitchFamily="18" charset="0"/>
              </a:rPr>
            </a:br>
            <a:endParaRPr lang="en-US" dirty="0"/>
          </a:p>
        </p:txBody>
      </p:sp>
      <p:sp>
        <p:nvSpPr>
          <p:cNvPr id="3" name="Content Placeholder 2">
            <a:extLst>
              <a:ext uri="{FF2B5EF4-FFF2-40B4-BE49-F238E27FC236}">
                <a16:creationId xmlns:a16="http://schemas.microsoft.com/office/drawing/2014/main" id="{87D83811-B959-4E51-B638-4B327EB2A59E}"/>
              </a:ext>
            </a:extLst>
          </p:cNvPr>
          <p:cNvSpPr>
            <a:spLocks noGrp="1"/>
          </p:cNvSpPr>
          <p:nvPr>
            <p:ph sz="quarter" idx="1"/>
          </p:nvPr>
        </p:nvSpPr>
        <p:spPr/>
        <p:txBody>
          <a:bodyPr/>
          <a:lstStyle/>
          <a:p>
            <a:pPr>
              <a:buFont typeface="Wingdings" panose="05000000000000000000" pitchFamily="2" charset="2"/>
              <a:buChar char="Ø"/>
            </a:pPr>
            <a:r>
              <a:rPr lang="en-US" sz="3200" dirty="0"/>
              <a:t>Frontend :- React JS, HTML, CSS.</a:t>
            </a:r>
          </a:p>
          <a:p>
            <a:pPr>
              <a:buFont typeface="Wingdings" panose="05000000000000000000" pitchFamily="2" charset="2"/>
              <a:buChar char="Ø"/>
            </a:pPr>
            <a:r>
              <a:rPr lang="en-US" sz="3200" dirty="0"/>
              <a:t>Backend :- Express JS, Node JS, Mongo DB.</a:t>
            </a:r>
          </a:p>
          <a:p>
            <a:pPr>
              <a:buFont typeface="Wingdings" panose="05000000000000000000" pitchFamily="2" charset="2"/>
              <a:buChar char="Ø"/>
            </a:pPr>
            <a:r>
              <a:rPr lang="en-US" sz="3200" dirty="0"/>
              <a:t>Others :- Python</a:t>
            </a:r>
            <a:r>
              <a:rPr lang="en-US" dirty="0"/>
              <a:t>.</a:t>
            </a:r>
          </a:p>
        </p:txBody>
      </p:sp>
    </p:spTree>
    <p:extLst>
      <p:ext uri="{BB962C8B-B14F-4D97-AF65-F5344CB8AC3E}">
        <p14:creationId xmlns:p14="http://schemas.microsoft.com/office/powerpoint/2010/main" val="134914617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410-1D28-4929-BDAA-472B595C002B}"/>
              </a:ext>
            </a:extLst>
          </p:cNvPr>
          <p:cNvSpPr>
            <a:spLocks noGrp="1"/>
          </p:cNvSpPr>
          <p:nvPr>
            <p:ph type="title"/>
          </p:nvPr>
        </p:nvSpPr>
        <p:spPr>
          <a:xfrm>
            <a:off x="816864" y="228600"/>
            <a:ext cx="10871200" cy="877824"/>
          </a:xfrm>
        </p:spPr>
        <p:txBody>
          <a:bodyPr>
            <a:normAutofit fontScale="90000"/>
          </a:bodyPr>
          <a:lstStyle/>
          <a:p>
            <a:r>
              <a:rPr lang="en-IN" sz="4400" b="1" dirty="0">
                <a:latin typeface="Times New Roman" pitchFamily="18" charset="0"/>
                <a:cs typeface="Times New Roman" pitchFamily="18" charset="0"/>
              </a:rPr>
              <a:t>Comparison of the existing system with your proposed system</a:t>
            </a:r>
            <a:endParaRPr lang="en-US" b="1" dirty="0"/>
          </a:p>
        </p:txBody>
      </p:sp>
      <p:sp>
        <p:nvSpPr>
          <p:cNvPr id="3" name="Content Placeholder 2">
            <a:extLst>
              <a:ext uri="{FF2B5EF4-FFF2-40B4-BE49-F238E27FC236}">
                <a16:creationId xmlns:a16="http://schemas.microsoft.com/office/drawing/2014/main" id="{DBB50EA0-06D1-4043-9866-418A6724EDA8}"/>
              </a:ext>
            </a:extLst>
          </p:cNvPr>
          <p:cNvSpPr>
            <a:spLocks noGrp="1"/>
          </p:cNvSpPr>
          <p:nvPr>
            <p:ph sz="quarter" idx="1"/>
          </p:nvPr>
        </p:nvSpPr>
        <p:spPr>
          <a:xfrm>
            <a:off x="816864" y="1600200"/>
            <a:ext cx="10871200" cy="5184648"/>
          </a:xfrm>
        </p:spPr>
        <p:txBody>
          <a:bodyPr/>
          <a:lstStyle/>
          <a:p>
            <a:pPr>
              <a:buFont typeface="Wingdings" panose="05000000000000000000" pitchFamily="2" charset="2"/>
              <a:buChar char="Ø"/>
            </a:pPr>
            <a:r>
              <a:rPr lang="en-US" sz="3200" dirty="0"/>
              <a:t>User Registration Sign-up:-</a:t>
            </a:r>
          </a:p>
          <a:p>
            <a:pPr marL="0" indent="0">
              <a:buNone/>
            </a:pPr>
            <a:r>
              <a:rPr lang="en-US" dirty="0"/>
              <a:t>       </a:t>
            </a:r>
            <a:r>
              <a:rPr lang="en-US" sz="1600" dirty="0"/>
              <a:t>Demo Code                                                                                                           Final implementation</a:t>
            </a:r>
          </a:p>
          <a:p>
            <a:pPr marL="0" indent="0">
              <a:buNone/>
            </a:pPr>
            <a:endParaRPr lang="en-US" sz="1600" dirty="0"/>
          </a:p>
          <a:p>
            <a:pPr marL="0" indent="0">
              <a:buNone/>
            </a:pPr>
            <a:endParaRPr lang="en-US" sz="1600" dirty="0"/>
          </a:p>
          <a:p>
            <a:pPr marL="0" indent="0">
              <a:buNone/>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2113E529-A402-4883-904E-63B78C7551CC}"/>
              </a:ext>
            </a:extLst>
          </p:cNvPr>
          <p:cNvPicPr>
            <a:picLocks noChangeAspect="1"/>
          </p:cNvPicPr>
          <p:nvPr/>
        </p:nvPicPr>
        <p:blipFill rotWithShape="1">
          <a:blip r:embed="rId2">
            <a:extLst>
              <a:ext uri="{28A0092B-C50C-407E-A947-70E740481C1C}">
                <a14:useLocalDpi xmlns:a14="http://schemas.microsoft.com/office/drawing/2010/main" val="0"/>
              </a:ext>
            </a:extLst>
          </a:blip>
          <a:srcRect l="36742" t="9563" r="37947" b="7662"/>
          <a:stretch/>
        </p:blipFill>
        <p:spPr>
          <a:xfrm>
            <a:off x="1275193" y="2830558"/>
            <a:ext cx="2637487" cy="3798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id="{22096A18-3797-4B8E-A230-2C758E54D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127" y="2997191"/>
            <a:ext cx="3256680" cy="3632209"/>
          </a:xfrm>
          <a:prstGeom prst="rect">
            <a:avLst/>
          </a:prstGeom>
        </p:spPr>
      </p:pic>
      <p:cxnSp>
        <p:nvCxnSpPr>
          <p:cNvPr id="8" name="Straight Arrow Connector 7">
            <a:extLst>
              <a:ext uri="{FF2B5EF4-FFF2-40B4-BE49-F238E27FC236}">
                <a16:creationId xmlns:a16="http://schemas.microsoft.com/office/drawing/2014/main" id="{847E5264-D2CF-4B68-BF90-0E03B65B488D}"/>
              </a:ext>
            </a:extLst>
          </p:cNvPr>
          <p:cNvCxnSpPr>
            <a:cxnSpLocks/>
          </p:cNvCxnSpPr>
          <p:nvPr/>
        </p:nvCxnSpPr>
        <p:spPr>
          <a:xfrm flipV="1">
            <a:off x="4136752" y="4614041"/>
            <a:ext cx="3363310" cy="1051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71217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DD28-3A7F-4DFD-B442-954CE1D9F20C}"/>
              </a:ext>
            </a:extLst>
          </p:cNvPr>
          <p:cNvSpPr>
            <a:spLocks noGrp="1"/>
          </p:cNvSpPr>
          <p:nvPr>
            <p:ph type="title"/>
          </p:nvPr>
        </p:nvSpPr>
        <p:spPr>
          <a:xfrm>
            <a:off x="816864" y="228600"/>
            <a:ext cx="10871200" cy="859536"/>
          </a:xfrm>
        </p:spPr>
        <p:txBody>
          <a:bodyPr>
            <a:normAutofit fontScale="90000"/>
          </a:bodyPr>
          <a:lstStyle/>
          <a:p>
            <a:r>
              <a:rPr lang="en-IN" sz="4400" b="1" dirty="0">
                <a:latin typeface="Times New Roman" pitchFamily="18" charset="0"/>
                <a:cs typeface="Times New Roman" pitchFamily="18" charset="0"/>
              </a:rPr>
              <a:t>Comparison of the existing system with your proposed system</a:t>
            </a:r>
            <a:endParaRPr lang="en-US" dirty="0"/>
          </a:p>
        </p:txBody>
      </p:sp>
      <p:sp>
        <p:nvSpPr>
          <p:cNvPr id="3" name="Content Placeholder 2">
            <a:extLst>
              <a:ext uri="{FF2B5EF4-FFF2-40B4-BE49-F238E27FC236}">
                <a16:creationId xmlns:a16="http://schemas.microsoft.com/office/drawing/2014/main" id="{80CBB328-9D1A-4093-8A9D-4888157546D0}"/>
              </a:ext>
            </a:extLst>
          </p:cNvPr>
          <p:cNvSpPr>
            <a:spLocks noGrp="1"/>
          </p:cNvSpPr>
          <p:nvPr>
            <p:ph sz="quarter" idx="1"/>
          </p:nvPr>
        </p:nvSpPr>
        <p:spPr>
          <a:xfrm>
            <a:off x="182880" y="1581912"/>
            <a:ext cx="11422888" cy="5276088"/>
          </a:xfrm>
        </p:spPr>
        <p:txBody>
          <a:bodyPr/>
          <a:lstStyle/>
          <a:p>
            <a:pPr>
              <a:buFont typeface="Wingdings" panose="05000000000000000000" pitchFamily="2" charset="2"/>
              <a:buChar char="Ø"/>
            </a:pPr>
            <a:r>
              <a:rPr lang="en-US" dirty="0"/>
              <a:t> User log-in:</a:t>
            </a:r>
          </a:p>
          <a:p>
            <a:pPr marL="0" indent="0">
              <a:buNone/>
            </a:pPr>
            <a:r>
              <a:rPr lang="en-US" sz="1600" dirty="0"/>
              <a:t>       Practiced Code</a:t>
            </a:r>
            <a:r>
              <a:rPr lang="en-US" dirty="0"/>
              <a:t>                                                </a:t>
            </a:r>
            <a:r>
              <a:rPr lang="en-US" sz="1800" dirty="0"/>
              <a:t>Final implementation with validation</a:t>
            </a:r>
            <a:r>
              <a:rPr lang="en-US" dirty="0"/>
              <a:t> </a:t>
            </a:r>
          </a:p>
          <a:p>
            <a:pPr marL="0" indent="0">
              <a:buNone/>
            </a:pPr>
            <a:endParaRPr lang="en-US" dirty="0"/>
          </a:p>
        </p:txBody>
      </p:sp>
      <p:pic>
        <p:nvPicPr>
          <p:cNvPr id="4" name="Picture 3" descr="&#10;">
            <a:extLst>
              <a:ext uri="{FF2B5EF4-FFF2-40B4-BE49-F238E27FC236}">
                <a16:creationId xmlns:a16="http://schemas.microsoft.com/office/drawing/2014/main" id="{60E99722-F894-46DE-B6B3-081B0FEB43B4}"/>
              </a:ext>
            </a:extLst>
          </p:cNvPr>
          <p:cNvPicPr>
            <a:picLocks noChangeAspect="1"/>
          </p:cNvPicPr>
          <p:nvPr/>
        </p:nvPicPr>
        <p:blipFill rotWithShape="1">
          <a:blip r:embed="rId2">
            <a:extLst>
              <a:ext uri="{28A0092B-C50C-407E-A947-70E740481C1C}">
                <a14:useLocalDpi xmlns:a14="http://schemas.microsoft.com/office/drawing/2010/main" val="0"/>
              </a:ext>
            </a:extLst>
          </a:blip>
          <a:srcRect t="4051" r="71680" b="49028"/>
          <a:stretch/>
        </p:blipFill>
        <p:spPr>
          <a:xfrm>
            <a:off x="513807" y="2830094"/>
            <a:ext cx="3452813" cy="321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person wearing sunglasses&#10;&#10;Description automatically generated with medium confidence">
            <a:extLst>
              <a:ext uri="{FF2B5EF4-FFF2-40B4-BE49-F238E27FC236}">
                <a16:creationId xmlns:a16="http://schemas.microsoft.com/office/drawing/2014/main" id="{8F6DA946-7495-4B45-8016-BA64E6AB59BC}"/>
              </a:ext>
            </a:extLst>
          </p:cNvPr>
          <p:cNvPicPr>
            <a:picLocks noChangeAspect="1"/>
          </p:cNvPicPr>
          <p:nvPr/>
        </p:nvPicPr>
        <p:blipFill rotWithShape="1">
          <a:blip r:embed="rId3">
            <a:extLst>
              <a:ext uri="{28A0092B-C50C-407E-A947-70E740481C1C}">
                <a14:useLocalDpi xmlns:a14="http://schemas.microsoft.com/office/drawing/2010/main" val="0"/>
              </a:ext>
            </a:extLst>
          </a:blip>
          <a:srcRect l="37803" t="27071" r="37879" b="23232"/>
          <a:stretch/>
        </p:blipFill>
        <p:spPr>
          <a:xfrm>
            <a:off x="7082618" y="2652740"/>
            <a:ext cx="3107845" cy="3572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Graphical user interface, website&#10;&#10;Description automatically generated">
            <a:extLst>
              <a:ext uri="{FF2B5EF4-FFF2-40B4-BE49-F238E27FC236}">
                <a16:creationId xmlns:a16="http://schemas.microsoft.com/office/drawing/2014/main" id="{1FBC2021-877C-45D2-AF48-5A0E49557283}"/>
              </a:ext>
            </a:extLst>
          </p:cNvPr>
          <p:cNvPicPr>
            <a:picLocks noChangeAspect="1"/>
          </p:cNvPicPr>
          <p:nvPr/>
        </p:nvPicPr>
        <p:blipFill rotWithShape="1">
          <a:blip r:embed="rId4">
            <a:extLst>
              <a:ext uri="{28A0092B-C50C-407E-A947-70E740481C1C}">
                <a14:useLocalDpi xmlns:a14="http://schemas.microsoft.com/office/drawing/2010/main" val="0"/>
              </a:ext>
            </a:extLst>
          </a:blip>
          <a:srcRect l="30682" t="30572" r="32197" b="27273"/>
          <a:stretch/>
        </p:blipFill>
        <p:spPr>
          <a:xfrm>
            <a:off x="8178501" y="4239558"/>
            <a:ext cx="3889530" cy="2484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891EBEE7-2AD1-4490-B653-E295233088F3}"/>
              </a:ext>
            </a:extLst>
          </p:cNvPr>
          <p:cNvCxnSpPr>
            <a:cxnSpLocks/>
          </p:cNvCxnSpPr>
          <p:nvPr/>
        </p:nvCxnSpPr>
        <p:spPr>
          <a:xfrm flipV="1">
            <a:off x="4013500" y="4521321"/>
            <a:ext cx="3115998" cy="1"/>
          </a:xfrm>
          <a:prstGeom prst="straightConnector1">
            <a:avLst/>
          </a:prstGeom>
          <a:ln w="57150">
            <a:tailEnd type="triangle"/>
          </a:ln>
          <a:scene3d>
            <a:camera prst="isometricOffAxis1Righ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04525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239B-A218-4DC6-86F1-0B19143C96C7}"/>
              </a:ext>
            </a:extLst>
          </p:cNvPr>
          <p:cNvSpPr>
            <a:spLocks noGrp="1"/>
          </p:cNvSpPr>
          <p:nvPr>
            <p:ph type="title"/>
          </p:nvPr>
        </p:nvSpPr>
        <p:spPr/>
        <p:txBody>
          <a:bodyPr/>
          <a:lstStyle/>
          <a:p>
            <a:r>
              <a:rPr lang="en-IN" sz="4400" b="1" dirty="0">
                <a:latin typeface="Times New Roman" pitchFamily="18" charset="0"/>
                <a:cs typeface="Times New Roman" pitchFamily="18" charset="0"/>
              </a:rPr>
              <a:t>Learning Outcomes</a:t>
            </a:r>
            <a:endParaRPr lang="en-US" dirty="0"/>
          </a:p>
        </p:txBody>
      </p:sp>
      <p:sp>
        <p:nvSpPr>
          <p:cNvPr id="3" name="Content Placeholder 2">
            <a:extLst>
              <a:ext uri="{FF2B5EF4-FFF2-40B4-BE49-F238E27FC236}">
                <a16:creationId xmlns:a16="http://schemas.microsoft.com/office/drawing/2014/main" id="{76311946-1EE4-44CD-AA88-2A5D3524736A}"/>
              </a:ext>
            </a:extLst>
          </p:cNvPr>
          <p:cNvSpPr>
            <a:spLocks noGrp="1"/>
          </p:cNvSpPr>
          <p:nvPr>
            <p:ph sz="quarter" idx="1"/>
          </p:nvPr>
        </p:nvSpPr>
        <p:spPr/>
        <p:txBody>
          <a:bodyPr/>
          <a:lstStyle/>
          <a:p>
            <a:pPr>
              <a:buFont typeface="Wingdings" panose="05000000000000000000" pitchFamily="2" charset="2"/>
              <a:buChar char="Ø"/>
            </a:pPr>
            <a:r>
              <a:rPr lang="en-US" sz="3200" dirty="0"/>
              <a:t>I was learn HTML, CSS, Bootstrap, jQuery and JavaScript.</a:t>
            </a:r>
          </a:p>
          <a:p>
            <a:pPr>
              <a:buFont typeface="Wingdings" panose="05000000000000000000" pitchFamily="2" charset="2"/>
              <a:buChar char="Ø"/>
            </a:pPr>
            <a:r>
              <a:rPr lang="en-US" sz="3200" dirty="0"/>
              <a:t>I was design the sign-up and sign-in form with the validation.</a:t>
            </a:r>
          </a:p>
          <a:p>
            <a:endParaRPr lang="en-US" dirty="0"/>
          </a:p>
        </p:txBody>
      </p:sp>
    </p:spTree>
    <p:extLst>
      <p:ext uri="{BB962C8B-B14F-4D97-AF65-F5344CB8AC3E}">
        <p14:creationId xmlns:p14="http://schemas.microsoft.com/office/powerpoint/2010/main" val="180704405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A3DE-87B2-4287-A0F0-4CD160F75FB3}"/>
              </a:ext>
            </a:extLst>
          </p:cNvPr>
          <p:cNvSpPr>
            <a:spLocks noGrp="1"/>
          </p:cNvSpPr>
          <p:nvPr>
            <p:ph type="title"/>
          </p:nvPr>
        </p:nvSpPr>
        <p:spPr>
          <a:xfrm>
            <a:off x="816864" y="630936"/>
            <a:ext cx="10871200" cy="621792"/>
          </a:xfrm>
        </p:spPr>
        <p:txBody>
          <a:bodyPr>
            <a:normAutofit fontScale="90000"/>
          </a:bodyPr>
          <a:lstStyle/>
          <a:p>
            <a:r>
              <a:rPr lang="en-US" sz="4400" b="1" dirty="0">
                <a:latin typeface="Times New Roman" pitchFamily="18" charset="0"/>
                <a:cs typeface="Times New Roman" pitchFamily="18" charset="0"/>
              </a:rPr>
              <a:t>Implementation</a:t>
            </a:r>
            <a:br>
              <a:rPr lang="en-US" sz="4400" dirty="0">
                <a:latin typeface="Times New Roman" pitchFamily="18" charset="0"/>
                <a:cs typeface="Times New Roman" pitchFamily="18" charset="0"/>
              </a:rPr>
            </a:b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07F465F0-9F69-4EFE-9886-0679D87C30D3}"/>
              </a:ext>
            </a:extLst>
          </p:cNvPr>
          <p:cNvPicPr>
            <a:picLocks noGrp="1" noChangeAspect="1"/>
          </p:cNvPicPr>
          <p:nvPr>
            <p:ph sz="quarter" idx="1"/>
          </p:nvPr>
        </p:nvPicPr>
        <p:blipFill>
          <a:blip r:embed="rId2" cstate="hqprint">
            <a:extLst>
              <a:ext uri="{28A0092B-C50C-407E-A947-70E740481C1C}">
                <a14:useLocalDpi xmlns:a14="http://schemas.microsoft.com/office/drawing/2010/main" val="0"/>
              </a:ext>
            </a:extLst>
          </a:blip>
          <a:stretch>
            <a:fillRect/>
          </a:stretch>
        </p:blipFill>
        <p:spPr>
          <a:xfrm>
            <a:off x="1485834" y="2813929"/>
            <a:ext cx="2504107" cy="3171038"/>
          </a:xfrm>
        </p:spPr>
      </p:pic>
      <p:pic>
        <p:nvPicPr>
          <p:cNvPr id="7" name="Picture 6" descr="Graphical user interface, application&#10;&#10;Description automatically generated">
            <a:extLst>
              <a:ext uri="{FF2B5EF4-FFF2-40B4-BE49-F238E27FC236}">
                <a16:creationId xmlns:a16="http://schemas.microsoft.com/office/drawing/2014/main" id="{F28FA0CF-855A-4C71-94D9-7F7F576EC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93" y="1801555"/>
            <a:ext cx="3827721" cy="4837176"/>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102AC5A-555F-45A1-8956-F455B76BD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941" y="1792224"/>
            <a:ext cx="3819825" cy="483717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0BFDF72D-03D0-44C9-8CB4-6FF57CA622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67" y="1563624"/>
            <a:ext cx="3867697" cy="5065776"/>
          </a:xfrm>
          <a:prstGeom prst="rect">
            <a:avLst/>
          </a:prstGeom>
        </p:spPr>
      </p:pic>
    </p:spTree>
    <p:extLst>
      <p:ext uri="{BB962C8B-B14F-4D97-AF65-F5344CB8AC3E}">
        <p14:creationId xmlns:p14="http://schemas.microsoft.com/office/powerpoint/2010/main" val="63434235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6347-50FB-6C65-B728-861D816059E8}"/>
              </a:ext>
            </a:extLst>
          </p:cNvPr>
          <p:cNvSpPr>
            <a:spLocks noGrp="1"/>
          </p:cNvSpPr>
          <p:nvPr>
            <p:ph type="title"/>
          </p:nvPr>
        </p:nvSpPr>
        <p:spPr/>
        <p:txBody>
          <a:bodyPr/>
          <a:lstStyle/>
          <a:p>
            <a:r>
              <a:rPr lang="en-US" sz="4400" b="1" dirty="0">
                <a:latin typeface="Times New Roman" pitchFamily="18" charset="0"/>
                <a:cs typeface="Times New Roman" pitchFamily="18" charset="0"/>
              </a:rPr>
              <a:t>Implementation</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D527B2D7-4561-4BEE-EA68-A2827A3BE9A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896" y="1563329"/>
            <a:ext cx="7992533" cy="4532671"/>
          </a:xfrm>
        </p:spPr>
      </p:pic>
    </p:spTree>
    <p:extLst>
      <p:ext uri="{BB962C8B-B14F-4D97-AF65-F5344CB8AC3E}">
        <p14:creationId xmlns:p14="http://schemas.microsoft.com/office/powerpoint/2010/main" val="324500672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37F5-33BF-9AD4-BD0D-FB04C643AA23}"/>
              </a:ext>
            </a:extLst>
          </p:cNvPr>
          <p:cNvSpPr>
            <a:spLocks noGrp="1"/>
          </p:cNvSpPr>
          <p:nvPr>
            <p:ph type="title"/>
          </p:nvPr>
        </p:nvSpPr>
        <p:spPr/>
        <p:txBody>
          <a:bodyPr/>
          <a:lstStyle/>
          <a:p>
            <a:r>
              <a:rPr lang="en-US" sz="4400" b="1" dirty="0">
                <a:latin typeface="Times New Roman" pitchFamily="18" charset="0"/>
                <a:cs typeface="Times New Roman" pitchFamily="18" charset="0"/>
              </a:rPr>
              <a:t>Implementation</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7A7FE75B-C89F-A206-68A4-FD6B50DFF8A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896" y="1600200"/>
            <a:ext cx="7992533" cy="4495800"/>
          </a:xfrm>
        </p:spPr>
      </p:pic>
    </p:spTree>
    <p:extLst>
      <p:ext uri="{BB962C8B-B14F-4D97-AF65-F5344CB8AC3E}">
        <p14:creationId xmlns:p14="http://schemas.microsoft.com/office/powerpoint/2010/main" val="277635846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0BCB-773A-47D1-8529-12B1845292DC}"/>
              </a:ext>
            </a:extLst>
          </p:cNvPr>
          <p:cNvSpPr>
            <a:spLocks noGrp="1"/>
          </p:cNvSpPr>
          <p:nvPr>
            <p:ph type="title"/>
          </p:nvPr>
        </p:nvSpPr>
        <p:spPr/>
        <p:txBody>
          <a:bodyPr/>
          <a:lstStyle/>
          <a:p>
            <a:r>
              <a:rPr lang="en-US" sz="4400" b="1" dirty="0">
                <a:latin typeface="Times New Roman" pitchFamily="18" charset="0"/>
                <a:cs typeface="Times New Roman" pitchFamily="18" charset="0"/>
              </a:rPr>
              <a:t>Timeline Chart</a:t>
            </a:r>
            <a:endParaRPr lang="en-US" dirty="0"/>
          </a:p>
        </p:txBody>
      </p:sp>
      <p:graphicFrame>
        <p:nvGraphicFramePr>
          <p:cNvPr id="4" name="Content Placeholder 3">
            <a:extLst>
              <a:ext uri="{FF2B5EF4-FFF2-40B4-BE49-F238E27FC236}">
                <a16:creationId xmlns:a16="http://schemas.microsoft.com/office/drawing/2014/main" id="{D9B3BDC9-3048-4491-AA69-9AECB01A6737}"/>
              </a:ext>
            </a:extLst>
          </p:cNvPr>
          <p:cNvGraphicFramePr>
            <a:graphicFrameLocks noGrp="1"/>
          </p:cNvGraphicFramePr>
          <p:nvPr>
            <p:ph sz="quarter" idx="1"/>
            <p:extLst>
              <p:ext uri="{D42A27DB-BD31-4B8C-83A1-F6EECF244321}">
                <p14:modId xmlns:p14="http://schemas.microsoft.com/office/powerpoint/2010/main" val="3498945301"/>
              </p:ext>
            </p:extLst>
          </p:nvPr>
        </p:nvGraphicFramePr>
        <p:xfrm>
          <a:off x="817563" y="1600200"/>
          <a:ext cx="10871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application, table&#10;&#10;Description automatically generated">
            <a:extLst>
              <a:ext uri="{FF2B5EF4-FFF2-40B4-BE49-F238E27FC236}">
                <a16:creationId xmlns:a16="http://schemas.microsoft.com/office/drawing/2014/main" id="{8A05E952-52F6-4CC4-9F54-2431C436CD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9056" y="1858952"/>
            <a:ext cx="10235381" cy="4365523"/>
          </a:xfrm>
          <a:prstGeom prst="rect">
            <a:avLst/>
          </a:prstGeom>
        </p:spPr>
      </p:pic>
    </p:spTree>
    <p:extLst>
      <p:ext uri="{BB962C8B-B14F-4D97-AF65-F5344CB8AC3E}">
        <p14:creationId xmlns:p14="http://schemas.microsoft.com/office/powerpoint/2010/main" val="362586522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4EAE-3CBF-4F65-95B4-3ECC3597A70E}"/>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Timeline</a:t>
            </a:r>
            <a:r>
              <a:rPr lang="en-US" b="1" dirty="0"/>
              <a:t> </a:t>
            </a:r>
            <a:r>
              <a:rPr lang="en-US" b="1" dirty="0">
                <a:latin typeface="Times New Roman" panose="02020603050405020304" pitchFamily="18" charset="0"/>
                <a:cs typeface="Times New Roman" panose="02020603050405020304" pitchFamily="18" charset="0"/>
              </a:rPr>
              <a:t>chart</a:t>
            </a:r>
          </a:p>
        </p:txBody>
      </p:sp>
      <p:pic>
        <p:nvPicPr>
          <p:cNvPr id="4" name="Content Placeholder 3" descr="Graphical user interface, table&#10;&#10;Description automatically generated">
            <a:extLst>
              <a:ext uri="{FF2B5EF4-FFF2-40B4-BE49-F238E27FC236}">
                <a16:creationId xmlns:a16="http://schemas.microsoft.com/office/drawing/2014/main" id="{6185B370-1454-4152-86FD-C965D3FF3F7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16864" y="1620520"/>
            <a:ext cx="10602976" cy="5125720"/>
          </a:xfrm>
          <a:prstGeom prst="rect">
            <a:avLst/>
          </a:prstGeom>
        </p:spPr>
      </p:pic>
    </p:spTree>
    <p:extLst>
      <p:ext uri="{BB962C8B-B14F-4D97-AF65-F5344CB8AC3E}">
        <p14:creationId xmlns:p14="http://schemas.microsoft.com/office/powerpoint/2010/main" val="129974559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2</a:t>
            </a:fld>
            <a:endParaRPr lang="en-IN">
              <a:latin typeface="Tw Cen MT"/>
            </a:endParaRPr>
          </a:p>
        </p:txBody>
      </p:sp>
      <p:sp>
        <p:nvSpPr>
          <p:cNvPr id="3" name="Content Placeholder 2"/>
          <p:cNvSpPr>
            <a:spLocks noGrp="1"/>
          </p:cNvSpPr>
          <p:nvPr>
            <p:ph sz="quarter" idx="1"/>
          </p:nvPr>
        </p:nvSpPr>
        <p:spPr>
          <a:xfrm>
            <a:off x="711200" y="1516698"/>
            <a:ext cx="9575800" cy="5341302"/>
          </a:xfrm>
        </p:spPr>
        <p:txBody>
          <a:bodyPr>
            <a:normAutofit fontScale="85000" lnSpcReduction="20000"/>
          </a:bodyPr>
          <a:lstStyle/>
          <a:p>
            <a:pPr marL="457200" indent="-457200" algn="just">
              <a:buFont typeface="+mj-lt"/>
              <a:buAutoNum type="arabicPeriod"/>
            </a:pPr>
            <a:r>
              <a:rPr lang="en-IN" sz="2400" dirty="0">
                <a:latin typeface="Times New Roman" pitchFamily="18" charset="0"/>
                <a:cs typeface="Times New Roman" pitchFamily="18" charset="0"/>
              </a:rPr>
              <a:t>Introduction (</a:t>
            </a:r>
            <a:r>
              <a:rPr lang="en-US" sz="2400" dirty="0">
                <a:latin typeface="Times New Roman" pitchFamily="18" charset="0"/>
                <a:cs typeface="Times New Roman" pitchFamily="18" charset="0"/>
              </a:rPr>
              <a:t>Description of the Project Title/Definition)</a:t>
            </a:r>
            <a:endParaRPr lang="tr-TR" sz="2400" dirty="0">
              <a:latin typeface="Times New Roman" pitchFamily="18" charset="0"/>
              <a:cs typeface="Times New Roman" pitchFamily="18" charset="0"/>
            </a:endParaRPr>
          </a:p>
          <a:p>
            <a:pPr marL="457200" indent="-457200" algn="just">
              <a:buFont typeface="+mj-lt"/>
              <a:buAutoNum type="arabicPeriod"/>
            </a:pPr>
            <a:r>
              <a:rPr lang="en-IN" sz="2400" dirty="0">
                <a:latin typeface="Times New Roman" pitchFamily="18" charset="0"/>
                <a:cs typeface="Times New Roman" pitchFamily="18" charset="0"/>
              </a:rPr>
              <a:t>Literature Survey/Background Study</a:t>
            </a:r>
          </a:p>
          <a:p>
            <a:pPr marL="457200" indent="-457200" algn="just">
              <a:buFont typeface="+mj-lt"/>
              <a:buAutoNum type="arabicPeriod"/>
            </a:pPr>
            <a:r>
              <a:rPr lang="en-IN" sz="2400" dirty="0">
                <a:latin typeface="Times New Roman" pitchFamily="18" charset="0"/>
                <a:cs typeface="Times New Roman" pitchFamily="18" charset="0"/>
              </a:rPr>
              <a:t>Problem Statement</a:t>
            </a:r>
          </a:p>
          <a:p>
            <a:pPr marL="457200" indent="-457200" algn="just">
              <a:buFont typeface="+mj-lt"/>
              <a:buAutoNum type="arabicPeriod"/>
            </a:pPr>
            <a:r>
              <a:rPr lang="en-IN" sz="2400" dirty="0">
                <a:latin typeface="Times New Roman" pitchFamily="18" charset="0"/>
                <a:cs typeface="Times New Roman" pitchFamily="18" charset="0"/>
              </a:rPr>
              <a:t>Scopes and Objectives</a:t>
            </a:r>
          </a:p>
          <a:p>
            <a:pPr marL="457200" indent="-457200" algn="just">
              <a:buFont typeface="+mj-lt"/>
              <a:buAutoNum type="arabicPeriod"/>
            </a:pPr>
            <a:r>
              <a:rPr lang="en-IN" sz="2400" dirty="0">
                <a:latin typeface="Times New Roman" pitchFamily="18" charset="0"/>
                <a:cs typeface="Times New Roman" pitchFamily="18" charset="0"/>
              </a:rPr>
              <a:t>Proposed Flow Chart/Proposed Model</a:t>
            </a:r>
          </a:p>
          <a:p>
            <a:pPr marL="457200" indent="-457200" algn="just">
              <a:buFont typeface="+mj-lt"/>
              <a:buAutoNum type="arabicPeriod"/>
            </a:pPr>
            <a:r>
              <a:rPr lang="en-IN" sz="2400" dirty="0">
                <a:latin typeface="Times New Roman" pitchFamily="18" charset="0"/>
                <a:cs typeface="Times New Roman" pitchFamily="18" charset="0"/>
              </a:rPr>
              <a:t>Description of modules in your system.</a:t>
            </a:r>
          </a:p>
          <a:p>
            <a:pPr marL="457200" indent="-457200" algn="just">
              <a:buFont typeface="+mj-lt"/>
              <a:buAutoNum type="arabicPeriod"/>
            </a:pPr>
            <a:r>
              <a:rPr lang="en-IN" sz="2400" dirty="0">
                <a:latin typeface="Times New Roman" pitchFamily="18" charset="0"/>
                <a:cs typeface="Times New Roman" pitchFamily="18" charset="0"/>
              </a:rPr>
              <a:t>System Analysis(Diagrams Use case, Class, State, Activity, Interaction etc..)</a:t>
            </a:r>
          </a:p>
          <a:p>
            <a:pPr marL="457200" indent="-457200" algn="just">
              <a:buFont typeface="+mj-lt"/>
              <a:buAutoNum type="arabicPeriod"/>
            </a:pPr>
            <a:r>
              <a:rPr lang="en-IN" sz="2400" dirty="0">
                <a:latin typeface="Times New Roman" pitchFamily="18" charset="0"/>
                <a:cs typeface="Times New Roman" pitchFamily="18" charset="0"/>
              </a:rPr>
              <a:t>Tools and Technology for Implementation</a:t>
            </a:r>
          </a:p>
          <a:p>
            <a:pPr marL="457200" indent="-457200" algn="just">
              <a:buFont typeface="+mj-lt"/>
              <a:buAutoNum type="arabicPeriod"/>
            </a:pPr>
            <a:r>
              <a:rPr lang="en-IN" sz="2400" dirty="0">
                <a:latin typeface="Times New Roman" pitchFamily="18" charset="0"/>
                <a:cs typeface="Times New Roman" pitchFamily="18" charset="0"/>
              </a:rPr>
              <a:t>Comparison of the existing system with your proposed system.</a:t>
            </a:r>
          </a:p>
          <a:p>
            <a:pPr marL="457200" indent="-457200" algn="just">
              <a:buFont typeface="+mj-lt"/>
              <a:buAutoNum type="arabicPeriod"/>
            </a:pPr>
            <a:r>
              <a:rPr lang="en-IN" sz="2400" dirty="0">
                <a:latin typeface="Times New Roman" pitchFamily="18" charset="0"/>
                <a:cs typeface="Times New Roman" pitchFamily="18" charset="0"/>
              </a:rPr>
              <a:t>Learning Outcomes(What you have learned till now and how these learned concepts are used in  your projects)</a:t>
            </a:r>
          </a:p>
          <a:p>
            <a:pPr marL="457200" indent="-457200" algn="just">
              <a:buFont typeface="+mj-lt"/>
              <a:buAutoNum type="arabicPeriod"/>
            </a:pPr>
            <a:r>
              <a:rPr lang="en-US" sz="2400" dirty="0">
                <a:latin typeface="Times New Roman" pitchFamily="18" charset="0"/>
                <a:cs typeface="Times New Roman" pitchFamily="18" charset="0"/>
              </a:rPr>
              <a:t>Implementation</a:t>
            </a:r>
          </a:p>
          <a:p>
            <a:pPr marL="457200" indent="-457200" algn="just">
              <a:buFont typeface="+mj-lt"/>
              <a:buAutoNum type="arabicPeriod"/>
            </a:pPr>
            <a:r>
              <a:rPr lang="en-US" sz="2400" dirty="0">
                <a:latin typeface="Times New Roman" pitchFamily="18" charset="0"/>
                <a:cs typeface="Times New Roman" pitchFamily="18" charset="0"/>
              </a:rPr>
              <a:t>Timeline Chart(Must be Shown in review-1)</a:t>
            </a:r>
            <a:endParaRPr lang="en-IN" sz="2400" dirty="0">
              <a:latin typeface="Times New Roman" pitchFamily="18" charset="0"/>
              <a:cs typeface="Times New Roman" pitchFamily="18" charset="0"/>
            </a:endParaRPr>
          </a:p>
          <a:p>
            <a:pPr marL="457200" indent="-457200" algn="just">
              <a:buFont typeface="+mj-lt"/>
              <a:buAutoNum type="arabicPeriod"/>
            </a:pPr>
            <a:r>
              <a:rPr lang="en-IN" sz="2400" dirty="0">
                <a:latin typeface="Times New Roman" pitchFamily="18" charset="0"/>
                <a:cs typeface="Times New Roman" pitchFamily="18" charset="0"/>
              </a:rPr>
              <a:t>Conclusion </a:t>
            </a:r>
          </a:p>
          <a:p>
            <a:pPr marL="457200" indent="-457200" algn="just">
              <a:buFont typeface="+mj-lt"/>
              <a:buAutoNum type="arabicPeriod"/>
            </a:pPr>
            <a:r>
              <a:rPr lang="en-US" sz="2400" dirty="0">
                <a:latin typeface="Times New Roman" pitchFamily="18" charset="0"/>
                <a:cs typeface="Times New Roman" pitchFamily="18" charset="0"/>
              </a:rPr>
              <a:t>References</a:t>
            </a:r>
            <a:endParaRPr lang="en-US"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p:txBody>
      </p:sp>
      <p:sp>
        <p:nvSpPr>
          <p:cNvPr id="5" name="Title 4"/>
          <p:cNvSpPr>
            <a:spLocks noGrp="1"/>
          </p:cNvSpPr>
          <p:nvPr>
            <p:ph type="title"/>
          </p:nvPr>
        </p:nvSpPr>
        <p:spPr>
          <a:xfrm>
            <a:off x="815926" y="214290"/>
            <a:ext cx="9432946" cy="990600"/>
          </a:xfrm>
        </p:spPr>
        <p:txBody>
          <a:bodyPr>
            <a:normAutofit/>
          </a:bodyPr>
          <a:lstStyle/>
          <a:p>
            <a:r>
              <a:rPr lang="en-US" sz="3600" b="1">
                <a:latin typeface="Times New Roman" pitchFamily="18" charset="0"/>
                <a:cs typeface="Times New Roman" pitchFamily="18" charset="0"/>
              </a:rPr>
              <a:t>OUTLINE</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6F6D-E3FD-46FF-A78B-3BA69E563298}"/>
              </a:ext>
            </a:extLst>
          </p:cNvPr>
          <p:cNvSpPr>
            <a:spLocks noGrp="1"/>
          </p:cNvSpPr>
          <p:nvPr>
            <p:ph type="title"/>
          </p:nvPr>
        </p:nvSpPr>
        <p:spPr/>
        <p:txBody>
          <a:bodyPr/>
          <a:lstStyle/>
          <a:p>
            <a:r>
              <a:rPr lang="en-IN" sz="4400" b="1" dirty="0">
                <a:latin typeface="Times New Roman" pitchFamily="18" charset="0"/>
                <a:cs typeface="Times New Roman" pitchFamily="18" charset="0"/>
              </a:rPr>
              <a:t>Conclusion</a:t>
            </a:r>
            <a:endParaRPr lang="en-US" b="1" dirty="0"/>
          </a:p>
        </p:txBody>
      </p:sp>
      <p:sp>
        <p:nvSpPr>
          <p:cNvPr id="3" name="Content Placeholder 2">
            <a:extLst>
              <a:ext uri="{FF2B5EF4-FFF2-40B4-BE49-F238E27FC236}">
                <a16:creationId xmlns:a16="http://schemas.microsoft.com/office/drawing/2014/main" id="{2B6A086E-87C1-4C03-B25D-FF1AB6A6DC9A}"/>
              </a:ext>
            </a:extLst>
          </p:cNvPr>
          <p:cNvSpPr>
            <a:spLocks noGrp="1"/>
          </p:cNvSpPr>
          <p:nvPr>
            <p:ph sz="quarter" idx="1"/>
          </p:nvPr>
        </p:nvSpPr>
        <p:spPr/>
        <p:txBody>
          <a:bodyPr/>
          <a:lstStyle/>
          <a:p>
            <a:pPr>
              <a:buFont typeface="Wingdings" panose="05000000000000000000" pitchFamily="2" charset="2"/>
              <a:buChar char="Ø"/>
            </a:pPr>
            <a:r>
              <a:rPr lang="en-US" sz="3200" dirty="0">
                <a:effectLst/>
                <a:ea typeface="Calibri" panose="020F0502020204030204" pitchFamily="34" charset="0"/>
              </a:rPr>
              <a:t>The objective of this project was to develop a general-purpose e-commerce store where any product can be bought from the comfort of home through the Internet and to sell their products with the help of people from all over the world using famous social media “Instagram”.</a:t>
            </a:r>
          </a:p>
          <a:p>
            <a:pPr>
              <a:buFont typeface="Wingdings" panose="05000000000000000000" pitchFamily="2" charset="2"/>
              <a:buChar char="Ø"/>
            </a:pPr>
            <a:r>
              <a:rPr lang="en-US" sz="3200" dirty="0">
                <a:effectLst/>
                <a:ea typeface="Calibri" panose="020F0502020204030204" pitchFamily="34" charset="0"/>
              </a:rPr>
              <a:t>The website is to promote various products such as shirts, t-shirts, shoes, accessories, etc. for both men and women</a:t>
            </a:r>
            <a:r>
              <a:rPr lang="en-US" dirty="0">
                <a:effectLst/>
                <a:ea typeface="Calibri" panose="020F0502020204030204" pitchFamily="34" charset="0"/>
              </a:rPr>
              <a:t>.</a:t>
            </a:r>
          </a:p>
          <a:p>
            <a:endParaRPr lang="en-US" dirty="0"/>
          </a:p>
        </p:txBody>
      </p:sp>
    </p:spTree>
    <p:extLst>
      <p:ext uri="{BB962C8B-B14F-4D97-AF65-F5344CB8AC3E}">
        <p14:creationId xmlns:p14="http://schemas.microsoft.com/office/powerpoint/2010/main" val="374866793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5AD7-4BDE-4CB5-904B-94DC497D7B94}"/>
              </a:ext>
            </a:extLst>
          </p:cNvPr>
          <p:cNvSpPr>
            <a:spLocks noGrp="1"/>
          </p:cNvSpPr>
          <p:nvPr>
            <p:ph type="title"/>
          </p:nvPr>
        </p:nvSpPr>
        <p:spPr/>
        <p:txBody>
          <a:bodyPr>
            <a:normAutofit/>
          </a:bodyPr>
          <a:lstStyle/>
          <a:p>
            <a:r>
              <a:rPr lang="en-US" sz="3600" b="1">
                <a:latin typeface="Times New Roman" pitchFamily="18" charset="0"/>
                <a:cs typeface="Times New Roman" pitchFamily="18" charset="0"/>
              </a:rPr>
              <a:t>REFERENCES</a:t>
            </a:r>
            <a:endParaRPr lang="en-IN" sz="3600" b="1"/>
          </a:p>
        </p:txBody>
      </p:sp>
      <p:sp>
        <p:nvSpPr>
          <p:cNvPr id="3" name="Content Placeholder 2">
            <a:extLst>
              <a:ext uri="{FF2B5EF4-FFF2-40B4-BE49-F238E27FC236}">
                <a16:creationId xmlns:a16="http://schemas.microsoft.com/office/drawing/2014/main" id="{FC6A1F55-24FE-45A9-82C1-749ADE5362D4}"/>
              </a:ext>
            </a:extLst>
          </p:cNvPr>
          <p:cNvSpPr>
            <a:spLocks noGrp="1"/>
          </p:cNvSpPr>
          <p:nvPr>
            <p:ph sz="quarter" idx="1"/>
          </p:nvPr>
        </p:nvSpPr>
        <p:spPr/>
        <p:txBody>
          <a:bodyPr vert="horz" lIns="91440" tIns="45720" rIns="91440" bIns="45720" anchor="t">
            <a:normAutofit/>
          </a:bodyPr>
          <a:lstStyle/>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2"/>
              </a:rPr>
              <a:t>https://www.academia.edu</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3"/>
              </a:rPr>
              <a:t>https://logojoy.com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4"/>
              </a:rPr>
              <a:t>www.lucidchart.com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5"/>
              </a:rPr>
              <a:t>www.scribd.com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6"/>
              </a:rPr>
              <a:t>https://www.slideshare.net/</a:t>
            </a:r>
            <a:endParaRPr lang="en-US" sz="1800" dirty="0">
              <a:effectLst/>
              <a:latin typeface="Calibri" panose="020F0502020204030204" pitchFamily="34" charset="0"/>
              <a:ea typeface="Calibri" panose="020F0502020204030204" pitchFamily="34" charset="0"/>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9559450"/>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22</a:t>
            </a:fld>
            <a:endParaRPr lang="en-IN">
              <a:latin typeface="Tw Cen MT"/>
            </a:endParaRPr>
          </a:p>
        </p:txBody>
      </p:sp>
      <p:sp>
        <p:nvSpPr>
          <p:cNvPr id="4" name="Content Placeholder 3"/>
          <p:cNvSpPr>
            <a:spLocks noGrp="1"/>
          </p:cNvSpPr>
          <p:nvPr>
            <p:ph sz="quarter" idx="1"/>
          </p:nvPr>
        </p:nvSpPr>
        <p:spPr/>
        <p:txBody>
          <a:bodyPr/>
          <a:lstStyle/>
          <a:p>
            <a:pPr marL="0" indent="0">
              <a:buNone/>
            </a:pPr>
            <a:endParaRPr lang="en-US" sz="6600" dirty="0"/>
          </a:p>
          <a:p>
            <a:pPr marL="0" indent="0">
              <a:buNone/>
            </a:pPr>
            <a:r>
              <a:rPr lang="en-US" sz="6600" dirty="0"/>
              <a:t>         Thank you</a:t>
            </a:r>
          </a:p>
        </p:txBody>
      </p:sp>
    </p:spTree>
    <p:extLst>
      <p:ext uri="{BB962C8B-B14F-4D97-AF65-F5344CB8AC3E}">
        <p14:creationId xmlns:p14="http://schemas.microsoft.com/office/powerpoint/2010/main" val="381620344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3</a:t>
            </a:fld>
            <a:endParaRPr lang="en-IN">
              <a:latin typeface="Tw Cen MT"/>
            </a:endParaRPr>
          </a:p>
        </p:txBody>
      </p:sp>
      <p:sp>
        <p:nvSpPr>
          <p:cNvPr id="5" name="Title 4"/>
          <p:cNvSpPr>
            <a:spLocks noGrp="1"/>
          </p:cNvSpPr>
          <p:nvPr>
            <p:ph type="title"/>
          </p:nvPr>
        </p:nvSpPr>
        <p:spPr/>
        <p:txBody>
          <a:bodyPr>
            <a:normAutofit/>
          </a:bodyPr>
          <a:lstStyle/>
          <a:p>
            <a:r>
              <a:rPr lang="en-US" sz="3600" b="1">
                <a:latin typeface="Times New Roman" pitchFamily="18" charset="0"/>
                <a:cs typeface="Times New Roman" pitchFamily="18" charset="0"/>
              </a:rPr>
              <a:t>INTRODUCTION</a:t>
            </a:r>
            <a:endParaRPr lang="en-US" sz="3600">
              <a:cs typeface="Times New Roman" pitchFamily="18" charset="0"/>
            </a:endParaRPr>
          </a:p>
        </p:txBody>
      </p:sp>
      <p:sp>
        <p:nvSpPr>
          <p:cNvPr id="2" name="Rectangle 1"/>
          <p:cNvSpPr/>
          <p:nvPr/>
        </p:nvSpPr>
        <p:spPr>
          <a:xfrm>
            <a:off x="1840211" y="3429000"/>
            <a:ext cx="4572000" cy="369332"/>
          </a:xfrm>
          <a:prstGeom prst="rect">
            <a:avLst/>
          </a:prstGeom>
        </p:spPr>
        <p:txBody>
          <a:bodyPr>
            <a:spAutoFit/>
          </a:bodyPr>
          <a:lstStyle/>
          <a:p>
            <a:pPr algn="just"/>
            <a:endParaRPr lang="en-US">
              <a:solidFill>
                <a:prstClr val="black"/>
              </a:solidFill>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
          </p:nvPr>
        </p:nvSpPr>
        <p:spPr>
          <a:xfrm>
            <a:off x="816864" y="1752600"/>
            <a:ext cx="11168810" cy="4785360"/>
          </a:xfrm>
        </p:spPr>
        <p:txBody>
          <a:bodyPr vert="horz" lIns="91440" tIns="45720" rIns="91440" bIns="45720" anchor="t">
            <a:normAutofit fontScale="92500"/>
          </a:bodyPr>
          <a:lstStyle/>
          <a:p>
            <a:pPr algn="just">
              <a:buFont typeface="Wingdings" panose="05000000000000000000" pitchFamily="2" charset="2"/>
              <a:buChar char="Ø"/>
            </a:pPr>
            <a:r>
              <a:rPr lang="en-US" sz="3200" dirty="0" err="1"/>
              <a:t>Bananoz</a:t>
            </a:r>
            <a:r>
              <a:rPr lang="en-US" sz="3200" dirty="0"/>
              <a:t> is one of the fastest-growing fashion influencing website in which people sell their products with the help of other people.</a:t>
            </a:r>
          </a:p>
          <a:p>
            <a:pPr algn="just">
              <a:buFont typeface="Wingdings" panose="05000000000000000000" pitchFamily="2" charset="2"/>
              <a:buChar char="Ø"/>
            </a:pPr>
            <a:r>
              <a:rPr kumimoji="0" lang="en-US" altLang="en-US" sz="3200" b="0" i="0" u="none" strike="noStrike" cap="none" normalizeH="0" baseline="0" dirty="0">
                <a:ln>
                  <a:noFill/>
                </a:ln>
                <a:effectLst/>
                <a:cs typeface="Arial" panose="020B0604020202020204" pitchFamily="34" charset="0"/>
              </a:rPr>
              <a:t>The great thing about </a:t>
            </a:r>
            <a:r>
              <a:rPr kumimoji="0" lang="en-US" altLang="en-US" sz="3200" b="0" i="0" u="none" strike="noStrike" cap="none" normalizeH="0" baseline="0" dirty="0" err="1">
                <a:ln>
                  <a:noFill/>
                </a:ln>
                <a:effectLst/>
                <a:cs typeface="Arial" panose="020B0604020202020204" pitchFamily="34" charset="0"/>
              </a:rPr>
              <a:t>Bananoz</a:t>
            </a:r>
            <a:r>
              <a:rPr kumimoji="0" lang="en-US" altLang="en-US" sz="3200" b="0" i="0" u="none" strike="noStrike" cap="none" normalizeH="0" baseline="0" dirty="0">
                <a:ln>
                  <a:noFill/>
                </a:ln>
                <a:effectLst/>
                <a:cs typeface="Arial" panose="020B0604020202020204" pitchFamily="34" charset="0"/>
              </a:rPr>
              <a:t> is that your store will be promoted by hundreds of </a:t>
            </a:r>
            <a:r>
              <a:rPr kumimoji="0" lang="en-US" altLang="en-US" sz="3200" b="0" i="0" u="none" strike="noStrike" cap="none" normalizeH="0" baseline="0" dirty="0" err="1">
                <a:ln>
                  <a:noFill/>
                </a:ln>
                <a:effectLst/>
                <a:cs typeface="Arial" panose="020B0604020202020204" pitchFamily="34" charset="0"/>
              </a:rPr>
              <a:t>Bananoz's</a:t>
            </a:r>
            <a:r>
              <a:rPr kumimoji="0" lang="en-US" altLang="en-US" sz="3200" b="0" i="0" u="none" strike="noStrike" cap="none" normalizeH="0" baseline="0" dirty="0">
                <a:ln>
                  <a:noFill/>
                </a:ln>
                <a:effectLst/>
                <a:cs typeface="Arial" panose="020B0604020202020204" pitchFamily="34" charset="0"/>
              </a:rPr>
              <a:t> members.</a:t>
            </a:r>
          </a:p>
          <a:p>
            <a:pPr algn="just">
              <a:buFont typeface="Wingdings" panose="05000000000000000000" pitchFamily="2" charset="2"/>
              <a:buChar char="Ø"/>
            </a:pPr>
            <a:r>
              <a:rPr lang="en-US" sz="3200" b="0" i="0" dirty="0">
                <a:effectLst/>
              </a:rPr>
              <a:t>After signing up - your store will be created automatically . Your job is to choose the best 25 items from the website and to upload them to your store . You'll earn 15% for any of these items that will be sold.</a:t>
            </a:r>
          </a:p>
          <a:p>
            <a:pPr marL="0" indent="0" algn="just">
              <a:buNone/>
            </a:pPr>
            <a:r>
              <a:rPr lang="en-US" sz="2800" b="0" i="0" dirty="0">
                <a:solidFill>
                  <a:schemeClr val="bg1"/>
                </a:solidFill>
                <a:effectLst/>
              </a:rPr>
              <a:t>After signing up - your store will be created automatically . Your job is to choose the best 25 items from the website and to upload them to your store . You'll earn 15% for any of these items that will be sold.</a:t>
            </a:r>
          </a:p>
          <a:p>
            <a:pPr algn="just">
              <a:buFont typeface="Wingdings" panose="05000000000000000000" pitchFamily="2" charset="2"/>
              <a:buChar char="Ø"/>
            </a:pPr>
            <a:endParaRPr lang="en-US" sz="2800" dirty="0"/>
          </a:p>
          <a:p>
            <a:pPr marL="0" indent="0" algn="just">
              <a:buNone/>
            </a:pPr>
            <a:endParaRPr lang="en-US" sz="2800" dirty="0">
              <a:latin typeface="Times New Roman"/>
              <a:cs typeface="Times New Roman"/>
            </a:endParaRPr>
          </a:p>
        </p:txBody>
      </p:sp>
    </p:spTree>
    <p:extLst>
      <p:ext uri="{BB962C8B-B14F-4D97-AF65-F5344CB8AC3E}">
        <p14:creationId xmlns:p14="http://schemas.microsoft.com/office/powerpoint/2010/main" val="50635217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2BAC-F577-44A2-8AE1-6EAA9155D54E}"/>
              </a:ext>
            </a:extLst>
          </p:cNvPr>
          <p:cNvSpPr>
            <a:spLocks noGrp="1"/>
          </p:cNvSpPr>
          <p:nvPr>
            <p:ph type="title"/>
          </p:nvPr>
        </p:nvSpPr>
        <p:spPr/>
        <p:txBody>
          <a:bodyPr>
            <a:normAutofit/>
          </a:bodyPr>
          <a:lstStyle/>
          <a:p>
            <a:r>
              <a:rPr lang="en-US" sz="3600" b="1">
                <a:latin typeface="Times New Roman" pitchFamily="18" charset="0"/>
                <a:cs typeface="Times New Roman" pitchFamily="18" charset="0"/>
              </a:rPr>
              <a:t>DESCRIPTION OF THE PROJECT TITLE</a:t>
            </a:r>
            <a:endParaRPr lang="en-IN" sz="3600" b="1"/>
          </a:p>
        </p:txBody>
      </p:sp>
      <p:sp>
        <p:nvSpPr>
          <p:cNvPr id="3" name="Content Placeholder 2">
            <a:extLst>
              <a:ext uri="{FF2B5EF4-FFF2-40B4-BE49-F238E27FC236}">
                <a16:creationId xmlns:a16="http://schemas.microsoft.com/office/drawing/2014/main" id="{72C4A695-99E7-4C42-8EE3-BCE68FDC6D2E}"/>
              </a:ext>
            </a:extLst>
          </p:cNvPr>
          <p:cNvSpPr>
            <a:spLocks noGrp="1"/>
          </p:cNvSpPr>
          <p:nvPr>
            <p:ph sz="quarter" idx="1"/>
          </p:nvPr>
        </p:nvSpPr>
        <p:spPr>
          <a:xfrm>
            <a:off x="816864" y="1600200"/>
            <a:ext cx="10871200" cy="4791456"/>
          </a:xfrm>
        </p:spPr>
        <p:txBody>
          <a:bodyPr vert="horz" lIns="91440" tIns="45720" rIns="91440" bIns="45720" anchor="t">
            <a:normAutofit lnSpcReduction="10000"/>
          </a:bodyPr>
          <a:lstStyle/>
          <a:p>
            <a:pPr>
              <a:buFont typeface="Wingdings"/>
              <a:buChar char="Ø"/>
            </a:pPr>
            <a:r>
              <a:rPr lang="en-US" sz="3200" dirty="0" err="1">
                <a:ea typeface="Times New Roman" panose="02020603050405020304" pitchFamily="18" charset="0"/>
                <a:cs typeface="Times New Roman" panose="02020603050405020304" pitchFamily="18" charset="0"/>
              </a:rPr>
              <a:t>Bananoz</a:t>
            </a:r>
            <a:r>
              <a:rPr lang="en-US" sz="3200" dirty="0">
                <a:ea typeface="Times New Roman" panose="02020603050405020304" pitchFamily="18" charset="0"/>
                <a:cs typeface="Times New Roman" panose="02020603050405020304" pitchFamily="18" charset="0"/>
              </a:rPr>
              <a:t> </a:t>
            </a:r>
            <a:r>
              <a:rPr lang="en-US" sz="3200" dirty="0">
                <a:effectLst/>
                <a:ea typeface="Times New Roman" panose="02020603050405020304" pitchFamily="18" charset="0"/>
                <a:cs typeface="Times New Roman" panose="02020603050405020304" pitchFamily="18" charset="0"/>
              </a:rPr>
              <a:t>is a very important used in e-commerce to assist people creating their own online store and promoting their products.</a:t>
            </a:r>
            <a:r>
              <a:rPr lang="en-US" sz="3200" b="0" i="0" dirty="0">
                <a:effectLst/>
              </a:rPr>
              <a:t> </a:t>
            </a:r>
          </a:p>
          <a:p>
            <a:pPr>
              <a:buFont typeface="Wingdings"/>
              <a:buChar char="Ø"/>
            </a:pPr>
            <a:r>
              <a:rPr lang="en-US" sz="3200" b="0" i="0" dirty="0">
                <a:effectLst/>
              </a:rPr>
              <a:t>Influencers can come from a wide range of </a:t>
            </a:r>
            <a:r>
              <a:rPr lang="en-US" sz="3200" b="0" i="0" dirty="0" err="1">
                <a:effectLst/>
              </a:rPr>
              <a:t>places,any</a:t>
            </a:r>
            <a:r>
              <a:rPr lang="en-US" sz="3200" b="0" i="0" dirty="0">
                <a:effectLst/>
              </a:rPr>
              <a:t> individual, group, brand, or place could potentially be an influencer and promote their products.</a:t>
            </a:r>
          </a:p>
          <a:p>
            <a:pPr>
              <a:buFont typeface="Wingdings"/>
              <a:buChar char="Ø"/>
            </a:pPr>
            <a:r>
              <a:rPr lang="en-US" sz="3200" dirty="0">
                <a:effectLst/>
                <a:ea typeface="Times New Roman" panose="02020603050405020304" pitchFamily="18" charset="0"/>
                <a:cs typeface="Times New Roman" panose="02020603050405020304" pitchFamily="18" charset="0"/>
              </a:rPr>
              <a:t>More and more business houses are implementing web site providing functionality for performing commercial transactions over the web. It is reasonable to say that the process of shopping on the web is becoming commonplace. </a:t>
            </a:r>
          </a:p>
          <a:p>
            <a:pPr>
              <a:buFont typeface="Wingdings"/>
              <a:buChar char="Ø"/>
            </a:pPr>
            <a:endParaRPr lang="en-US" sz="3200" dirty="0">
              <a:effectLst/>
              <a:ea typeface="Times New Roman" panose="02020603050405020304" pitchFamily="18" charset="0"/>
              <a:cs typeface="Times New Roman" panose="02020603050405020304" pitchFamily="18" charset="0"/>
            </a:endParaRPr>
          </a:p>
          <a:p>
            <a:pPr>
              <a:buChar char="Ø"/>
            </a:pPr>
            <a:endParaRPr lang="en-IN" dirty="0"/>
          </a:p>
        </p:txBody>
      </p:sp>
    </p:spTree>
    <p:extLst>
      <p:ext uri="{BB962C8B-B14F-4D97-AF65-F5344CB8AC3E}">
        <p14:creationId xmlns:p14="http://schemas.microsoft.com/office/powerpoint/2010/main" val="249869019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5</a:t>
            </a:fld>
            <a:endParaRPr lang="en-IN">
              <a:latin typeface="Tw Cen MT"/>
            </a:endParaRPr>
          </a:p>
        </p:txBody>
      </p:sp>
      <p:sp>
        <p:nvSpPr>
          <p:cNvPr id="5" name="Title 4"/>
          <p:cNvSpPr>
            <a:spLocks noGrp="1"/>
          </p:cNvSpPr>
          <p:nvPr>
            <p:ph type="title"/>
          </p:nvPr>
        </p:nvSpPr>
        <p:spPr/>
        <p:txBody>
          <a:bodyPr>
            <a:normAutofit/>
          </a:bodyPr>
          <a:lstStyle/>
          <a:p>
            <a:r>
              <a:rPr lang="en-US" sz="3600" b="1">
                <a:latin typeface="Times New Roman" pitchFamily="18" charset="0"/>
                <a:cs typeface="Times New Roman" pitchFamily="18" charset="0"/>
              </a:rPr>
              <a:t>LITERATURE SURVEY/BACKGROUND STUDY</a:t>
            </a:r>
            <a:endParaRPr lang="en-US" sz="3600">
              <a:cs typeface="Times New Roman" pitchFamily="18" charset="0"/>
            </a:endParaRPr>
          </a:p>
        </p:txBody>
      </p:sp>
      <p:sp>
        <p:nvSpPr>
          <p:cNvPr id="2" name="Rectangle 1"/>
          <p:cNvSpPr/>
          <p:nvPr/>
        </p:nvSpPr>
        <p:spPr>
          <a:xfrm>
            <a:off x="1840211" y="3429000"/>
            <a:ext cx="4572000" cy="369332"/>
          </a:xfrm>
          <a:prstGeom prst="rect">
            <a:avLst/>
          </a:prstGeom>
        </p:spPr>
        <p:txBody>
          <a:bodyPr>
            <a:spAutoFit/>
          </a:bodyPr>
          <a:lstStyle/>
          <a:p>
            <a:pPr algn="just"/>
            <a:endParaRPr lang="en-US">
              <a:solidFill>
                <a:prstClr val="black"/>
              </a:solidFill>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
          </p:nvPr>
        </p:nvSpPr>
        <p:spPr>
          <a:xfrm>
            <a:off x="816864" y="1752600"/>
            <a:ext cx="10871199" cy="4724400"/>
          </a:xfrm>
        </p:spPr>
        <p:txBody>
          <a:bodyPr vert="horz" lIns="91440" tIns="45720" rIns="91440" bIns="45720" anchor="t">
            <a:normAutofit/>
          </a:bodyPr>
          <a:lstStyle/>
          <a:p>
            <a:pPr>
              <a:buChar char="Ø"/>
            </a:pPr>
            <a:r>
              <a:rPr lang="en-US" sz="2800" dirty="0">
                <a:cs typeface="Times New Roman" pitchFamily="18" charset="0"/>
              </a:rPr>
              <a:t>Our team found that the UI/UX of the old website was outdated and sluggish.</a:t>
            </a:r>
          </a:p>
          <a:p>
            <a:pPr>
              <a:buChar char="Ø"/>
            </a:pPr>
            <a:r>
              <a:rPr lang="en-US" sz="2800" dirty="0">
                <a:cs typeface="Times New Roman" pitchFamily="18" charset="0"/>
              </a:rPr>
              <a:t>The company already had a </a:t>
            </a:r>
            <a:r>
              <a:rPr lang="en-US" sz="2800" dirty="0" err="1">
                <a:cs typeface="Times New Roman" pitchFamily="18" charset="0"/>
              </a:rPr>
              <a:t>shopify</a:t>
            </a:r>
            <a:r>
              <a:rPr lang="en-US" sz="2800" dirty="0">
                <a:cs typeface="Times New Roman" pitchFamily="18" charset="0"/>
              </a:rPr>
              <a:t>-based e-Commerce website and asked to make it attractive and trendy.</a:t>
            </a:r>
          </a:p>
          <a:p>
            <a:pPr>
              <a:buChar char="Ø"/>
            </a:pPr>
            <a:r>
              <a:rPr lang="en-US" sz="2800" dirty="0">
                <a:cs typeface="Times New Roman" pitchFamily="18" charset="0"/>
              </a:rPr>
              <a:t>During our research, we also found that the overall performance of the old website was slow due to several bugs and errors.</a:t>
            </a:r>
          </a:p>
          <a:p>
            <a:pPr>
              <a:buChar char="Ø"/>
            </a:pPr>
            <a:r>
              <a:rPr lang="en-US" sz="2800" dirty="0">
                <a:cs typeface="Times New Roman" pitchFamily="18" charset="0"/>
              </a:rPr>
              <a:t>In the previous website, users cannot add information regarding their personal portfolios and websites.</a:t>
            </a:r>
          </a:p>
          <a:p>
            <a:pPr>
              <a:buChar char="Ø"/>
            </a:pPr>
            <a:r>
              <a:rPr lang="en-US" sz="2800" dirty="0">
                <a:cs typeface="Times New Roman" pitchFamily="18" charset="0"/>
              </a:rPr>
              <a:t>Users were unable to share photos and reviews of purchased items on the website.</a:t>
            </a:r>
          </a:p>
        </p:txBody>
      </p:sp>
    </p:spTree>
    <p:extLst>
      <p:ext uri="{BB962C8B-B14F-4D97-AF65-F5344CB8AC3E}">
        <p14:creationId xmlns:p14="http://schemas.microsoft.com/office/powerpoint/2010/main" val="106218169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98DA-52EC-4C4D-84C8-3F60DA336BB8}"/>
              </a:ext>
            </a:extLst>
          </p:cNvPr>
          <p:cNvSpPr>
            <a:spLocks noGrp="1"/>
          </p:cNvSpPr>
          <p:nvPr>
            <p:ph type="title"/>
          </p:nvPr>
        </p:nvSpPr>
        <p:spPr/>
        <p:txBody>
          <a:bodyPr>
            <a:normAutofit/>
          </a:bodyPr>
          <a:lstStyle/>
          <a:p>
            <a:r>
              <a:rPr lang="en-IN" sz="3600" b="1">
                <a:latin typeface="Times New Roman" pitchFamily="18" charset="0"/>
                <a:cs typeface="Times New Roman" pitchFamily="18" charset="0"/>
              </a:rPr>
              <a:t>PROBLEM STATEMENT</a:t>
            </a:r>
          </a:p>
        </p:txBody>
      </p:sp>
      <p:sp>
        <p:nvSpPr>
          <p:cNvPr id="3" name="Content Placeholder 2">
            <a:extLst>
              <a:ext uri="{FF2B5EF4-FFF2-40B4-BE49-F238E27FC236}">
                <a16:creationId xmlns:a16="http://schemas.microsoft.com/office/drawing/2014/main" id="{80826B5A-DDCB-4D0B-AD20-FFFDF12E89D6}"/>
              </a:ext>
            </a:extLst>
          </p:cNvPr>
          <p:cNvSpPr>
            <a:spLocks noGrp="1"/>
          </p:cNvSpPr>
          <p:nvPr>
            <p:ph sz="quarter" idx="1"/>
          </p:nvPr>
        </p:nvSpPr>
        <p:spPr/>
        <p:txBody>
          <a:bodyPr vert="horz" lIns="91440" tIns="45720" rIns="91440" bIns="45720" anchor="t">
            <a:normAutofit lnSpcReduction="10000"/>
          </a:bodyPr>
          <a:lstStyle/>
          <a:p>
            <a:pPr>
              <a:buFont typeface="Wingdings" panose="05000000000000000000" pitchFamily="2" charset="2"/>
              <a:buChar char="Ø"/>
            </a:pPr>
            <a:r>
              <a:rPr lang="en-US" sz="3200" dirty="0"/>
              <a:t>In this project, we will be designing a simple and user friendly application in which user can sell or buy the product on single signup by following some basic registration.</a:t>
            </a:r>
          </a:p>
          <a:p>
            <a:pPr>
              <a:buFont typeface="Wingdings" panose="05000000000000000000" pitchFamily="2" charset="2"/>
              <a:buChar char="Ø"/>
            </a:pPr>
            <a:r>
              <a:rPr lang="en-US" sz="3200" dirty="0"/>
              <a:t>User can check cart, orders and also promote other products ,By promoting the product user get some amount on the selling of the product which is promoted by the user.</a:t>
            </a:r>
          </a:p>
          <a:p>
            <a:pPr>
              <a:buFont typeface="Wingdings" panose="05000000000000000000" pitchFamily="2" charset="2"/>
              <a:buChar char="Ø"/>
            </a:pPr>
            <a:r>
              <a:rPr lang="en-US" sz="3200" dirty="0"/>
              <a:t>User Control Panel shows the record of promotion commission, user own product selling income and all Earning report  which can be filter with the month and year also.</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21374901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DCD1-57B3-4E35-B301-1E0030079F7D}"/>
              </a:ext>
            </a:extLst>
          </p:cNvPr>
          <p:cNvSpPr>
            <a:spLocks noGrp="1"/>
          </p:cNvSpPr>
          <p:nvPr>
            <p:ph type="title"/>
          </p:nvPr>
        </p:nvSpPr>
        <p:spPr/>
        <p:txBody>
          <a:bodyPr>
            <a:normAutofit/>
          </a:bodyPr>
          <a:lstStyle/>
          <a:p>
            <a:r>
              <a:rPr lang="en-IN" sz="3600" b="1">
                <a:latin typeface="Times New Roman" pitchFamily="18" charset="0"/>
                <a:cs typeface="Times New Roman" pitchFamily="18" charset="0"/>
              </a:rPr>
              <a:t>SCOPES AND OBJECTIVES</a:t>
            </a:r>
            <a:endParaRPr lang="en-IN" sz="3600" b="1"/>
          </a:p>
        </p:txBody>
      </p:sp>
      <p:sp>
        <p:nvSpPr>
          <p:cNvPr id="3" name="Content Placeholder 2">
            <a:extLst>
              <a:ext uri="{FF2B5EF4-FFF2-40B4-BE49-F238E27FC236}">
                <a16:creationId xmlns:a16="http://schemas.microsoft.com/office/drawing/2014/main" id="{3257FAAE-1F21-48B8-93CB-2E77C34B84E2}"/>
              </a:ext>
            </a:extLst>
          </p:cNvPr>
          <p:cNvSpPr>
            <a:spLocks noGrp="1"/>
          </p:cNvSpPr>
          <p:nvPr>
            <p:ph sz="quarter" idx="1"/>
          </p:nvPr>
        </p:nvSpPr>
        <p:spPr>
          <a:xfrm>
            <a:off x="816864" y="1600200"/>
            <a:ext cx="10871200" cy="5166360"/>
          </a:xfrm>
        </p:spPr>
        <p:txBody>
          <a:bodyPr vert="horz" lIns="91440" tIns="45720" rIns="91440" bIns="45720" anchor="t">
            <a:normAutofit/>
          </a:bodyPr>
          <a:lstStyle/>
          <a:p>
            <a:pPr>
              <a:buChar char="Ø"/>
            </a:pPr>
            <a:r>
              <a:rPr lang="en-IN" sz="2800" dirty="0">
                <a:ea typeface="+mn-lt"/>
                <a:cs typeface="+mn-lt"/>
              </a:rPr>
              <a:t>Our proposed solution is to revamp the website for client to stand out in competition.</a:t>
            </a:r>
          </a:p>
          <a:p>
            <a:pPr>
              <a:buChar char="Ø"/>
            </a:pPr>
            <a:r>
              <a:rPr lang="en-IN" sz="2800" dirty="0">
                <a:ea typeface="+mn-lt"/>
                <a:cs typeface="+mn-lt"/>
              </a:rPr>
              <a:t>Update it with new feature so that users can also upload photos of purchased items and write their honest reviews of the same.</a:t>
            </a:r>
          </a:p>
          <a:p>
            <a:pPr>
              <a:buChar char="Ø"/>
            </a:pPr>
            <a:r>
              <a:rPr lang="en-IN" sz="2800" dirty="0">
                <a:ea typeface="+mn-lt"/>
                <a:cs typeface="+mn-lt"/>
              </a:rPr>
              <a:t>We are going to add a feature in which influencers can add their personal website link to their </a:t>
            </a:r>
            <a:r>
              <a:rPr lang="en-IN" sz="2800" dirty="0" err="1">
                <a:ea typeface="+mn-lt"/>
                <a:cs typeface="+mn-lt"/>
              </a:rPr>
              <a:t>Bananoz</a:t>
            </a:r>
            <a:r>
              <a:rPr lang="en-IN" sz="2800" dirty="0">
                <a:ea typeface="+mn-lt"/>
                <a:cs typeface="+mn-lt"/>
              </a:rPr>
              <a:t> store.</a:t>
            </a:r>
          </a:p>
          <a:p>
            <a:pPr>
              <a:buChar char="Ø"/>
            </a:pPr>
            <a:r>
              <a:rPr lang="en-IN" sz="2800" dirty="0">
                <a:ea typeface="+mn-lt"/>
                <a:cs typeface="+mn-lt"/>
              </a:rPr>
              <a:t>Redesign existing website to make it more attractive and user-friendly.</a:t>
            </a:r>
          </a:p>
          <a:p>
            <a:pPr>
              <a:buChar char="Ø"/>
            </a:pPr>
            <a:r>
              <a:rPr lang="en-IN" sz="2800" dirty="0">
                <a:ea typeface="+mn-lt"/>
                <a:cs typeface="+mn-lt"/>
              </a:rPr>
              <a:t>Add some graphics to enhance the overall look of the website.</a:t>
            </a:r>
          </a:p>
          <a:p>
            <a:pPr>
              <a:buChar char="Ø"/>
            </a:pPr>
            <a:r>
              <a:rPr lang="en-IN" sz="2800" dirty="0">
                <a:ea typeface="+mn-lt"/>
                <a:cs typeface="+mn-lt"/>
              </a:rPr>
              <a:t>A feature where in  a store is automatically created once the user register to the </a:t>
            </a:r>
            <a:r>
              <a:rPr lang="en-IN" sz="2800" dirty="0" err="1">
                <a:ea typeface="+mn-lt"/>
                <a:cs typeface="+mn-lt"/>
              </a:rPr>
              <a:t>Bananoz</a:t>
            </a:r>
            <a:r>
              <a:rPr lang="en-IN" sz="2800" dirty="0">
                <a:ea typeface="+mn-lt"/>
                <a:cs typeface="+mn-lt"/>
              </a:rPr>
              <a:t> website.</a:t>
            </a:r>
          </a:p>
        </p:txBody>
      </p:sp>
    </p:spTree>
    <p:extLst>
      <p:ext uri="{BB962C8B-B14F-4D97-AF65-F5344CB8AC3E}">
        <p14:creationId xmlns:p14="http://schemas.microsoft.com/office/powerpoint/2010/main" val="383601792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E87D-1613-41B1-B4C4-D2D1AA9762B6}"/>
              </a:ext>
            </a:extLst>
          </p:cNvPr>
          <p:cNvSpPr>
            <a:spLocks noGrp="1"/>
          </p:cNvSpPr>
          <p:nvPr>
            <p:ph type="title"/>
          </p:nvPr>
        </p:nvSpPr>
        <p:spPr/>
        <p:txBody>
          <a:bodyPr/>
          <a:lstStyle/>
          <a:p>
            <a:r>
              <a:rPr lang="en-IN" sz="4400" b="1" dirty="0">
                <a:latin typeface="Times New Roman" pitchFamily="18" charset="0"/>
                <a:cs typeface="Times New Roman" pitchFamily="18" charset="0"/>
              </a:rPr>
              <a:t>Proposed Flow Chart</a:t>
            </a:r>
            <a:endParaRPr lang="en-US" dirty="0"/>
          </a:p>
        </p:txBody>
      </p:sp>
      <p:pic>
        <p:nvPicPr>
          <p:cNvPr id="7" name="Content Placeholder 6" descr="Diagram&#10;&#10;Description automatically generated">
            <a:extLst>
              <a:ext uri="{FF2B5EF4-FFF2-40B4-BE49-F238E27FC236}">
                <a16:creationId xmlns:a16="http://schemas.microsoft.com/office/drawing/2014/main" id="{D8CD6FA3-3043-4A39-AD70-4AA12597F008}"/>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0" y="1600200"/>
            <a:ext cx="5232885" cy="5135880"/>
          </a:xfrm>
        </p:spPr>
      </p:pic>
    </p:spTree>
    <p:extLst>
      <p:ext uri="{BB962C8B-B14F-4D97-AF65-F5344CB8AC3E}">
        <p14:creationId xmlns:p14="http://schemas.microsoft.com/office/powerpoint/2010/main" val="354989947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8E5B-3274-4FC8-9BB4-84686004CFE3}"/>
              </a:ext>
            </a:extLst>
          </p:cNvPr>
          <p:cNvSpPr>
            <a:spLocks noGrp="1"/>
          </p:cNvSpPr>
          <p:nvPr>
            <p:ph type="title"/>
          </p:nvPr>
        </p:nvSpPr>
        <p:spPr/>
        <p:txBody>
          <a:bodyPr/>
          <a:lstStyle/>
          <a:p>
            <a:r>
              <a:rPr lang="en-IN" sz="4400" b="1" dirty="0">
                <a:latin typeface="Times New Roman" pitchFamily="18" charset="0"/>
                <a:cs typeface="Times New Roman" pitchFamily="18" charset="0"/>
              </a:rPr>
              <a:t>Description of modules in your system</a:t>
            </a:r>
            <a:endParaRPr lang="en-US" dirty="0"/>
          </a:p>
        </p:txBody>
      </p:sp>
      <p:sp>
        <p:nvSpPr>
          <p:cNvPr id="3" name="Content Placeholder 2">
            <a:extLst>
              <a:ext uri="{FF2B5EF4-FFF2-40B4-BE49-F238E27FC236}">
                <a16:creationId xmlns:a16="http://schemas.microsoft.com/office/drawing/2014/main" id="{0C2826D7-EC5C-4BDB-B73E-32189644AD4D}"/>
              </a:ext>
            </a:extLst>
          </p:cNvPr>
          <p:cNvSpPr>
            <a:spLocks noGrp="1"/>
          </p:cNvSpPr>
          <p:nvPr>
            <p:ph sz="quarter" idx="1"/>
          </p:nvPr>
        </p:nvSpPr>
        <p:spPr/>
        <p:txBody>
          <a:bodyPr/>
          <a:lstStyle/>
          <a:p>
            <a:pPr>
              <a:buFont typeface="Wingdings" panose="05000000000000000000" pitchFamily="2" charset="2"/>
              <a:buChar char="Ø"/>
            </a:pPr>
            <a:r>
              <a:rPr lang="en-US" sz="3200" dirty="0"/>
              <a:t>Using the latest technologies such as Python and ReactJS, team at KCS redeveloped the </a:t>
            </a:r>
            <a:r>
              <a:rPr lang="en-US" sz="3200" dirty="0" err="1"/>
              <a:t>Bananoz</a:t>
            </a:r>
            <a:r>
              <a:rPr lang="en-US" sz="3200" dirty="0"/>
              <a:t> website. </a:t>
            </a:r>
          </a:p>
          <a:p>
            <a:pPr>
              <a:buFont typeface="Wingdings" panose="05000000000000000000" pitchFamily="2" charset="2"/>
              <a:buChar char="Ø"/>
            </a:pPr>
            <a:r>
              <a:rPr lang="en-US" sz="3200" dirty="0"/>
              <a:t>Redesigning the website using ReactJS enhance the overall look of the website. </a:t>
            </a:r>
          </a:p>
          <a:p>
            <a:pPr>
              <a:buFont typeface="Wingdings" panose="05000000000000000000" pitchFamily="2" charset="2"/>
              <a:buChar char="Ø"/>
            </a:pPr>
            <a:r>
              <a:rPr lang="en-US" sz="3200" dirty="0"/>
              <a:t>We also resolved all the bugs and errors and made the </a:t>
            </a:r>
            <a:r>
              <a:rPr lang="en-US" sz="3200" dirty="0" err="1"/>
              <a:t>Bananoz</a:t>
            </a:r>
            <a:r>
              <a:rPr lang="en-US" sz="3200" dirty="0"/>
              <a:t> website speedy. </a:t>
            </a:r>
          </a:p>
          <a:p>
            <a:pPr>
              <a:buFont typeface="Wingdings" panose="05000000000000000000" pitchFamily="2" charset="2"/>
              <a:buChar char="Ø"/>
            </a:pPr>
            <a:r>
              <a:rPr lang="en-US" sz="3200" dirty="0"/>
              <a:t>Using the Python language, we developed several features that will help the company to stand out from the competition.</a:t>
            </a:r>
          </a:p>
          <a:p>
            <a:endParaRPr lang="en-US" dirty="0"/>
          </a:p>
        </p:txBody>
      </p:sp>
    </p:spTree>
    <p:extLst>
      <p:ext uri="{BB962C8B-B14F-4D97-AF65-F5344CB8AC3E}">
        <p14:creationId xmlns:p14="http://schemas.microsoft.com/office/powerpoint/2010/main" val="2903149683"/>
      </p:ext>
    </p:extLst>
  </p:cSld>
  <p:clrMapOvr>
    <a:masterClrMapping/>
  </p:clrMapOvr>
  <p:transition spd="slow">
    <p:fade/>
  </p:transition>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EF9EB5F4CAED419B3BAABCBA82656F" ma:contentTypeVersion="11" ma:contentTypeDescription="Create a new document." ma:contentTypeScope="" ma:versionID="7dd47207b80cc30757ff1402fe299e05">
  <xsd:schema xmlns:xsd="http://www.w3.org/2001/XMLSchema" xmlns:xs="http://www.w3.org/2001/XMLSchema" xmlns:p="http://schemas.microsoft.com/office/2006/metadata/properties" xmlns:ns3="7c312a9e-bcd1-40f7-89ed-827dbe02b517" xmlns:ns4="5a35b09b-4b5c-424f-b410-e329cf7d3a05" targetNamespace="http://schemas.microsoft.com/office/2006/metadata/properties" ma:root="true" ma:fieldsID="bfe1df6c276a1b71769299a632823560" ns3:_="" ns4:_="">
    <xsd:import namespace="7c312a9e-bcd1-40f7-89ed-827dbe02b517"/>
    <xsd:import namespace="5a35b09b-4b5c-424f-b410-e329cf7d3a0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4:SharedWithUsers" minOccurs="0"/>
                <xsd:element ref="ns4:SharedWithDetails" minOccurs="0"/>
                <xsd:element ref="ns4:SharingHintHash"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312a9e-bcd1-40f7-89ed-827dbe02b5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a35b09b-4b5c-424f-b410-e329cf7d3a0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97A85B-B0BD-4E37-9216-43E4C9EBAE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312a9e-bcd1-40f7-89ed-827dbe02b517"/>
    <ds:schemaRef ds:uri="5a35b09b-4b5c-424f-b410-e329cf7d3a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8D7224-C1A3-45D2-B909-47E5317ED91C}">
  <ds:schemaRefs>
    <ds:schemaRef ds:uri="http://schemas.microsoft.com/sharepoint/v3/contenttype/forms"/>
  </ds:schemaRefs>
</ds:datastoreItem>
</file>

<file path=customXml/itemProps3.xml><?xml version="1.0" encoding="utf-8"?>
<ds:datastoreItem xmlns:ds="http://schemas.openxmlformats.org/officeDocument/2006/customXml" ds:itemID="{B0B4AADF-6B7A-41CE-8E2E-93A70694AE7F}">
  <ds:schemaRefs>
    <ds:schemaRef ds:uri="5a35b09b-4b5c-424f-b410-e329cf7d3a05"/>
    <ds:schemaRef ds:uri="http://www.w3.org/XML/1998/namespace"/>
    <ds:schemaRef ds:uri="http://purl.org/dc/elements/1.1/"/>
    <ds:schemaRef ds:uri="7c312a9e-bcd1-40f7-89ed-827dbe02b517"/>
    <ds:schemaRef ds:uri="http://schemas.openxmlformats.org/package/2006/metadata/core-properties"/>
    <ds:schemaRef ds:uri="http://purl.org/dc/dcmitype/"/>
    <ds:schemaRef ds:uri="http://schemas.microsoft.com/office/2006/documentManagement/types"/>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303</TotalTime>
  <Words>974</Words>
  <Application>Microsoft Office PowerPoint</Application>
  <PresentationFormat>Widescreen</PresentationFormat>
  <Paragraphs>94</Paragraphs>
  <Slides>22</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Calibri Light</vt:lpstr>
      <vt:lpstr>Cambria</vt:lpstr>
      <vt:lpstr>Times New Roman</vt:lpstr>
      <vt:lpstr>Tw Cen MT</vt:lpstr>
      <vt:lpstr>Wingdings</vt:lpstr>
      <vt:lpstr>Wingdings 2</vt:lpstr>
      <vt:lpstr>Office Theme</vt:lpstr>
      <vt:lpstr>Median</vt:lpstr>
      <vt:lpstr>Bananoz Shopping Site</vt:lpstr>
      <vt:lpstr>OUTLINE</vt:lpstr>
      <vt:lpstr>INTRODUCTION</vt:lpstr>
      <vt:lpstr>DESCRIPTION OF THE PROJECT TITLE</vt:lpstr>
      <vt:lpstr>LITERATURE SURVEY/BACKGROUND STUDY</vt:lpstr>
      <vt:lpstr>PROBLEM STATEMENT</vt:lpstr>
      <vt:lpstr>SCOPES AND OBJECTIVES</vt:lpstr>
      <vt:lpstr>Proposed Flow Chart</vt:lpstr>
      <vt:lpstr>Description of modules in your system</vt:lpstr>
      <vt:lpstr>System Analysis</vt:lpstr>
      <vt:lpstr>Tools and Technology for Implementation </vt:lpstr>
      <vt:lpstr>Comparison of the existing system with your proposed system</vt:lpstr>
      <vt:lpstr>Comparison of the existing system with your proposed system</vt:lpstr>
      <vt:lpstr>Learning Outcomes</vt:lpstr>
      <vt:lpstr>Implementation </vt:lpstr>
      <vt:lpstr>Implementation</vt:lpstr>
      <vt:lpstr>Implementation</vt:lpstr>
      <vt:lpstr>Timeline Chart</vt:lpstr>
      <vt:lpstr>Timeline chart</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TITLE/DEFINITION</dc:title>
  <dc:creator>Mansi Dave</dc:creator>
  <cp:lastModifiedBy>Chaitanya Patil</cp:lastModifiedBy>
  <cp:revision>70</cp:revision>
  <dcterms:created xsi:type="dcterms:W3CDTF">2022-02-01T15:57:03Z</dcterms:created>
  <dcterms:modified xsi:type="dcterms:W3CDTF">2022-06-14T10:00:15Z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0x010100DBEF9EB5F4CAED419B3BAABCBA82656F</vt:lpwstr>
  </property>
</Properties>
</file>